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859" r:id="rId2"/>
    <p:sldId id="1238" r:id="rId3"/>
    <p:sldId id="1242" r:id="rId4"/>
    <p:sldId id="1243" r:id="rId5"/>
    <p:sldId id="1277" r:id="rId6"/>
    <p:sldId id="1244" r:id="rId7"/>
    <p:sldId id="1245" r:id="rId8"/>
    <p:sldId id="1252" r:id="rId9"/>
    <p:sldId id="1250" r:id="rId10"/>
    <p:sldId id="1166" r:id="rId11"/>
    <p:sldId id="1254" r:id="rId12"/>
    <p:sldId id="1253" r:id="rId13"/>
    <p:sldId id="1164" r:id="rId14"/>
    <p:sldId id="1258" r:id="rId15"/>
    <p:sldId id="1168" r:id="rId16"/>
    <p:sldId id="1178" r:id="rId17"/>
    <p:sldId id="1169" r:id="rId18"/>
    <p:sldId id="1177" r:id="rId19"/>
    <p:sldId id="1278" r:id="rId20"/>
    <p:sldId id="1279" r:id="rId21"/>
    <p:sldId id="1280" r:id="rId22"/>
    <p:sldId id="1281" r:id="rId23"/>
    <p:sldId id="1282" r:id="rId24"/>
    <p:sldId id="1283" r:id="rId25"/>
    <p:sldId id="1284" r:id="rId26"/>
    <p:sldId id="1286" r:id="rId27"/>
    <p:sldId id="1287" r:id="rId2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a:solidFill>
                  <a:prstClr val="black"/>
                </a:solidFill>
                <a:latin typeface="楷体" panose="02010609060101010101" pitchFamily="49" charset="-122"/>
                <a:ea typeface="楷体" panose="02010609060101010101" pitchFamily="49" charset="-122"/>
              </a:rPr>
              <a:t>实验班全程提优训练</a:t>
            </a:r>
            <a:r>
              <a:rPr lang="zh-CN" altLang="en-US" sz="2000" baseline="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9.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13.png"/><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13.png"/><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第二章  气体</a:t>
            </a:r>
            <a:r>
              <a:rPr lang="zh-CN" altLang="en-US" sz="5400" dirty="0">
                <a:solidFill>
                  <a:srgbClr val="549E39"/>
                </a:solidFill>
                <a:latin typeface="宋体" panose="02010600030101010101" pitchFamily="2" charset="-122"/>
                <a:cs typeface="微软雅黑" panose="020B0503020204020204" pitchFamily="34" charset="-122"/>
              </a:rPr>
              <a:t>、</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固体和液体</a:t>
            </a:r>
          </a:p>
        </p:txBody>
      </p:sp>
      <p:sp>
        <p:nvSpPr>
          <p:cNvPr id="3" name="文本框 2"/>
          <p:cNvSpPr txBox="1"/>
          <p:nvPr/>
        </p:nvSpPr>
        <p:spPr>
          <a:xfrm>
            <a:off x="334966" y="2995073"/>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5. </a:t>
            </a:r>
            <a:r>
              <a:rPr lang="zh-CN" altLang="en-US"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液体</a:t>
            </a:r>
            <a:endParaRPr lang="zh-CN" altLang="en-US" sz="5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E62873A-3380-073A-CE4D-4D54E8090C23}"/>
              </a:ext>
            </a:extLst>
          </p:cNvPr>
          <p:cNvSpPr>
            <a:spLocks noGrp="1"/>
          </p:cNvSpPr>
          <p:nvPr>
            <p:ph idx="1"/>
          </p:nvPr>
        </p:nvSpPr>
        <p:spPr>
          <a:xfrm>
            <a:off x="360854" y="746120"/>
            <a:ext cx="11485848" cy="3346237"/>
          </a:xfrm>
        </p:spPr>
        <p:txBody>
          <a:bodyPr/>
          <a:lstStyle/>
          <a:p>
            <a:pPr indent="806450"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表面张力产生在液体表面层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是引力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在液体的表面层内的各个方向上都存在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力的方向总是跟液面相切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缝衣针浮在水面上不下沉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是液体表面张力和重力平衡的结果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与浮力无关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作用在任何一部分液面上的表面张力的方向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总是跟这部分液面的分界线垂直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分界线两侧的分子会互相产生引力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喷泉喷射到空中形成一个个球形的小水珠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这是水的表面张力作用使其表面具有收缩趋势而产生的结果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2E42B50B-F986-7D10-16B8-793CC18783B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0807" y="943728"/>
            <a:ext cx="722448" cy="296719"/>
          </a:xfrm>
          <a:prstGeom prst="rect">
            <a:avLst/>
          </a:prstGeom>
        </p:spPr>
      </p:pic>
      <p:sp>
        <p:nvSpPr>
          <p:cNvPr id="4" name="文本框 3">
            <a:extLst>
              <a:ext uri="{FF2B5EF4-FFF2-40B4-BE49-F238E27FC236}">
                <a16:creationId xmlns:a16="http://schemas.microsoft.com/office/drawing/2014/main" id="{C0EAC4AF-39E4-5E70-F1F6-A05DC9945974}"/>
              </a:ext>
            </a:extLst>
          </p:cNvPr>
          <p:cNvSpPr txBox="1"/>
          <p:nvPr/>
        </p:nvSpPr>
        <p:spPr>
          <a:xfrm>
            <a:off x="360807" y="4005064"/>
            <a:ext cx="2277275" cy="579967"/>
          </a:xfrm>
          <a:prstGeom prst="rect">
            <a:avLst/>
          </a:prstGeom>
          <a:noFill/>
        </p:spPr>
        <p:txBody>
          <a:bodyPr wrap="square">
            <a:spAutoFit/>
          </a:bodyPr>
          <a:lstStyle/>
          <a:p>
            <a:pPr algn="just" hangingPunct="0">
              <a:lnSpc>
                <a:spcPct val="150000"/>
              </a:lnSpc>
              <a:buNone/>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9860B3DF-A014-395B-955E-4B0C43EA417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8" y="4173057"/>
            <a:ext cx="748347" cy="309661"/>
          </a:xfrm>
          <a:prstGeom prst="rect">
            <a:avLst/>
          </a:prstGeom>
        </p:spPr>
      </p:pic>
      <p:sp>
        <p:nvSpPr>
          <p:cNvPr id="6" name="内容占位符 1">
            <a:extLst>
              <a:ext uri="{FF2B5EF4-FFF2-40B4-BE49-F238E27FC236}">
                <a16:creationId xmlns:a16="http://schemas.microsoft.com/office/drawing/2014/main" id="{A903049F-DDF8-D866-1043-C3614F42B16E}"/>
              </a:ext>
            </a:extLst>
          </p:cNvPr>
          <p:cNvSpPr txBox="1">
            <a:spLocks/>
          </p:cNvSpPr>
          <p:nvPr/>
        </p:nvSpPr>
        <p:spPr bwMode="auto">
          <a:xfrm>
            <a:off x="360854" y="4891042"/>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01800" eaLnBrk="1" hangingPunct="0">
              <a:tabLst>
                <a:tab pos="5850890"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缝衣针能够浮在水面上是液体表面张力和重力平衡的结果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轮船能够浮在水面上是浮力和重力平衡的结果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顿有所悟.eps" descr="id:2147489713;FounderCES">
            <a:extLst>
              <a:ext uri="{FF2B5EF4-FFF2-40B4-BE49-F238E27FC236}">
                <a16:creationId xmlns:a16="http://schemas.microsoft.com/office/drawing/2014/main" id="{FE0E302B-1C22-6E1F-6B9A-53B41E77D9C1}"/>
              </a:ext>
            </a:extLst>
          </p:cNvPr>
          <p:cNvPicPr>
            <a:picLocks noChangeAspect="1"/>
          </p:cNvPicPr>
          <p:nvPr/>
        </p:nvPicPr>
        <p:blipFill>
          <a:blip r:embed="rId4"/>
          <a:stretch>
            <a:fillRect/>
          </a:stretch>
        </p:blipFill>
        <p:spPr>
          <a:xfrm>
            <a:off x="371788" y="5035300"/>
            <a:ext cx="1630690" cy="357813"/>
          </a:xfrm>
          <a:prstGeom prst="rect">
            <a:avLst/>
          </a:prstGeom>
        </p:spPr>
      </p:pic>
    </p:spTree>
    <p:extLst>
      <p:ext uri="{BB962C8B-B14F-4D97-AF65-F5344CB8AC3E}">
        <p14:creationId xmlns:p14="http://schemas.microsoft.com/office/powerpoint/2010/main" val="137740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9970"/>
            <a:ext cx="957962" cy="338629"/>
          </a:xfrm>
          <a:prstGeom prst="rect">
            <a:avLst/>
          </a:prstGeom>
        </p:spPr>
      </p:pic>
      <p:sp>
        <p:nvSpPr>
          <p:cNvPr id="6" name="内容占位符 1"/>
          <p:cNvSpPr>
            <a:spLocks noGrp="1"/>
          </p:cNvSpPr>
          <p:nvPr>
            <p:ph idx="1"/>
          </p:nvPr>
        </p:nvSpPr>
        <p:spPr>
          <a:xfrm>
            <a:off x="360854" y="1451691"/>
            <a:ext cx="11485848" cy="2238241"/>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靠近固体的液体分子比液体内部的分子密集，此处分子间的作用力表现为斥力，具有扩张的趋势，这时表现为液体浸润固体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靠近固体的液体分子比液体内部的分子稀疏，此处分子间的作用力表现为引力，具有收缩的趋势，这时表现为液体不浸润固体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318816" y="746118"/>
            <a:ext cx="10527886"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浸润和不浸润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9324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921505"/>
          </a:xfrm>
        </p:spPr>
        <p:txBody>
          <a:bodyPr/>
          <a:lstStyle/>
          <a:p>
            <a:pPr indent="987425"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）若液体对某种固体是浸润的，当液体装在由这种固体物质制成的细管中时，则（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附着层分子的密度大于液体内分子的密度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附着层分子间的作用力表现为引力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管中的液体表面一定是下凹的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液体跟固体接触的面积有扩大的趋势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360854" y="866835"/>
            <a:ext cx="940139" cy="314370"/>
          </a:xfrm>
          <a:prstGeom prst="rect">
            <a:avLst/>
          </a:prstGeom>
        </p:spPr>
      </p:pic>
      <p:sp>
        <p:nvSpPr>
          <p:cNvPr id="3" name="内容占位符 1">
            <a:extLst>
              <a:ext uri="{FF2B5EF4-FFF2-40B4-BE49-F238E27FC236}">
                <a16:creationId xmlns:a16="http://schemas.microsoft.com/office/drawing/2014/main" id="{59992205-D5AA-154D-B106-9A3D4D286D6B}"/>
              </a:ext>
            </a:extLst>
          </p:cNvPr>
          <p:cNvSpPr txBox="1">
            <a:spLocks/>
          </p:cNvSpPr>
          <p:nvPr/>
        </p:nvSpPr>
        <p:spPr bwMode="auto">
          <a:xfrm>
            <a:off x="360854" y="3573016"/>
            <a:ext cx="11485848" cy="1961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lnSpc>
                <a:spcPct val="130000"/>
              </a:lnSpc>
              <a:tabLst>
                <a:tab pos="585089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液体对某种固体是浸润的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这时固体分子与液体分子间的引力强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造成附着层分子的密度大于液体内分子的密度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这样就会使附着层分子间出现相互排斥的力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液体跟固体接触的面积有扩大的趋势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浸润液体在细管中会上升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故液体表面下凹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90241643-DA6F-0941-E08D-85E97CC1BCC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7" y="3770624"/>
            <a:ext cx="722448" cy="296719"/>
          </a:xfrm>
          <a:prstGeom prst="rect">
            <a:avLst/>
          </a:prstGeom>
        </p:spPr>
      </p:pic>
      <p:sp>
        <p:nvSpPr>
          <p:cNvPr id="5" name="文本框 4">
            <a:extLst>
              <a:ext uri="{FF2B5EF4-FFF2-40B4-BE49-F238E27FC236}">
                <a16:creationId xmlns:a16="http://schemas.microsoft.com/office/drawing/2014/main" id="{64DE09EC-C9A7-B220-7FBF-B1E9A3B98E08}"/>
              </a:ext>
            </a:extLst>
          </p:cNvPr>
          <p:cNvSpPr txBox="1"/>
          <p:nvPr/>
        </p:nvSpPr>
        <p:spPr>
          <a:xfrm>
            <a:off x="360806" y="5445224"/>
            <a:ext cx="2854079" cy="520848"/>
          </a:xfrm>
          <a:prstGeom prst="rect">
            <a:avLst/>
          </a:prstGeom>
          <a:noFill/>
        </p:spPr>
        <p:txBody>
          <a:bodyPr wrap="square">
            <a:spAutoFit/>
          </a:bodyPr>
          <a:lstStyle/>
          <a:p>
            <a:pPr indent="715963" algn="just">
              <a:lnSpc>
                <a:spcPct val="130000"/>
              </a:lnSpc>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cs typeface="Times New Roman" panose="02020603050405020304" pitchFamily="18" charset="0"/>
              </a:rPr>
              <a:t>A</a:t>
            </a:r>
            <a:r>
              <a:rPr lang="zh-CN" altLang="zh-CN" sz="2400" dirty="0">
                <a:solidFill>
                  <a:srgbClr val="000000"/>
                </a:solidFill>
                <a:ea typeface="楷体" panose="02010609060101010101" pitchFamily="49" charset="-122"/>
                <a:cs typeface="Times New Roman" panose="02020603050405020304" pitchFamily="18" charset="0"/>
              </a:rPr>
              <a:t>、</a:t>
            </a:r>
            <a:r>
              <a:rPr lang="en-US" altLang="zh-CN" sz="2400" dirty="0">
                <a:solidFill>
                  <a:srgbClr val="000000"/>
                </a:solidFill>
                <a:cs typeface="Times New Roman" panose="02020603050405020304" pitchFamily="18" charset="0"/>
              </a:rPr>
              <a:t>C</a:t>
            </a:r>
            <a:r>
              <a:rPr lang="zh-CN" altLang="zh-CN" sz="2400" dirty="0">
                <a:solidFill>
                  <a:srgbClr val="000000"/>
                </a:solidFill>
                <a:ea typeface="楷体" panose="02010609060101010101" pitchFamily="49" charset="-122"/>
                <a:cs typeface="Times New Roman" panose="02020603050405020304" pitchFamily="18" charset="0"/>
              </a:rPr>
              <a:t>、</a:t>
            </a:r>
            <a:r>
              <a:rPr lang="en-US" altLang="zh-CN" sz="2400" dirty="0">
                <a:solidFill>
                  <a:srgbClr val="000000"/>
                </a:solidFill>
                <a:cs typeface="Times New Roman" panose="02020603050405020304" pitchFamily="18" charset="0"/>
              </a:rPr>
              <a:t>D</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a:extLst>
              <a:ext uri="{FF2B5EF4-FFF2-40B4-BE49-F238E27FC236}">
                <a16:creationId xmlns:a16="http://schemas.microsoft.com/office/drawing/2014/main" id="{C215DA71-E76B-CF4A-4536-069006880A9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0807" y="5613217"/>
            <a:ext cx="748347" cy="309661"/>
          </a:xfrm>
          <a:prstGeom prst="rect">
            <a:avLst/>
          </a:prstGeom>
        </p:spPr>
      </p:pic>
    </p:spTree>
    <p:extLst>
      <p:ext uri="{BB962C8B-B14F-4D97-AF65-F5344CB8AC3E}">
        <p14:creationId xmlns:p14="http://schemas.microsoft.com/office/powerpoint/2010/main" val="1797246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ABA44-6A94-FFA0-3C51-2D9E8946E8B4}"/>
            </a:ext>
          </a:extLst>
        </p:cNvPr>
        <p:cNvGrpSpPr/>
        <p:nvPr/>
      </p:nvGrpSpPr>
      <p:grpSpPr>
        <a:xfrm>
          <a:off x="0" y="0"/>
          <a:ext cx="0" cy="0"/>
          <a:chOff x="0" y="0"/>
          <a:chExt cx="0" cy="0"/>
        </a:xfrm>
      </p:grpSpPr>
      <p:sp>
        <p:nvSpPr>
          <p:cNvPr id="8" name="内容占位符 1">
            <a:extLst>
              <a:ext uri="{FF2B5EF4-FFF2-40B4-BE49-F238E27FC236}">
                <a16:creationId xmlns:a16="http://schemas.microsoft.com/office/drawing/2014/main" id="{9D95B4C6-2048-C591-3335-A0CE2B1DB30A}"/>
              </a:ext>
            </a:extLst>
          </p:cNvPr>
          <p:cNvSpPr>
            <a:spLocks noGrp="1"/>
          </p:cNvSpPr>
          <p:nvPr>
            <p:ph idx="1"/>
          </p:nvPr>
        </p:nvSpPr>
        <p:spPr>
          <a:xfrm>
            <a:off x="360807" y="746469"/>
            <a:ext cx="11484352" cy="3900235"/>
          </a:xfrm>
          <a:solidFill>
            <a:srgbClr val="E3F2E7"/>
          </a:solidFill>
        </p:spPr>
        <p:txBody>
          <a:bodyPr/>
          <a:lstStyle/>
          <a:p>
            <a:pPr indent="1611313" hangingPunct="0">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浸润和不浸润的成因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浸润的成因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当固体分子对液体分子的吸引力大于液体内部分子间作用力时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附着层内液体分子比液体内部分子稠密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附着层分子之间表现为斥力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具有扩张的趋势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这时表现为液体浸润固体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不浸润的成因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当固体分子对液体分子的吸引力小于液体内部分子间作用力时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附着层内液体分子比液体内部分子稀疏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附着层分子之间表现为引力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具有收缩的趋势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这时表现为液体不浸润固体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顿有所悟.eps" descr="id:2147489713;FounderCES">
            <a:extLst>
              <a:ext uri="{FF2B5EF4-FFF2-40B4-BE49-F238E27FC236}">
                <a16:creationId xmlns:a16="http://schemas.microsoft.com/office/drawing/2014/main" id="{7815BD2D-4FFF-DE48-0F3F-AF2E1289604F}"/>
              </a:ext>
            </a:extLst>
          </p:cNvPr>
          <p:cNvPicPr>
            <a:picLocks noChangeAspect="1"/>
          </p:cNvPicPr>
          <p:nvPr/>
        </p:nvPicPr>
        <p:blipFill>
          <a:blip r:embed="rId2"/>
          <a:stretch>
            <a:fillRect/>
          </a:stretch>
        </p:blipFill>
        <p:spPr>
          <a:xfrm>
            <a:off x="371739" y="890709"/>
            <a:ext cx="1630478" cy="357766"/>
          </a:xfrm>
          <a:prstGeom prst="rect">
            <a:avLst/>
          </a:prstGeom>
        </p:spPr>
      </p:pic>
    </p:spTree>
    <p:extLst>
      <p:ext uri="{BB962C8B-B14F-4D97-AF65-F5344CB8AC3E}">
        <p14:creationId xmlns:p14="http://schemas.microsoft.com/office/powerpoint/2010/main" val="41976108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896938"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固体和液体接触处的液体分子比液体内部稀疏的原因是（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固体和液体接触处的液体分子间相互作用力表现为斥力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固体和液体接触处的液体分子间相互作用力表现为引力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固体分子对液体分子的吸引比液体分子之间的吸引弱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固体分子对液体分子的吸引比液体分子之间的吸引强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906653"/>
            <a:ext cx="940139" cy="325263"/>
          </a:xfrm>
          <a:prstGeom prst="rect">
            <a:avLst/>
          </a:prstGeom>
        </p:spPr>
      </p:pic>
      <p:sp>
        <p:nvSpPr>
          <p:cNvPr id="4" name="内容占位符 1">
            <a:extLst>
              <a:ext uri="{FF2B5EF4-FFF2-40B4-BE49-F238E27FC236}">
                <a16:creationId xmlns:a16="http://schemas.microsoft.com/office/drawing/2014/main" id="{F36263A1-5C41-B4AF-CF2C-CC86947AC013}"/>
              </a:ext>
            </a:extLst>
          </p:cNvPr>
          <p:cNvSpPr txBox="1">
            <a:spLocks/>
          </p:cNvSpPr>
          <p:nvPr/>
        </p:nvSpPr>
        <p:spPr bwMode="auto">
          <a:xfrm>
            <a:off x="360854" y="35010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固体和液体接触处的液体分子比液体内部稀疏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即液体不浸润固体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原因是液体分子和接触处的固体分子之间的引力比液体分子之间的引力弱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7FEACEF9-8F16-4161-C8DD-D6493996769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7" y="3698616"/>
            <a:ext cx="722448" cy="296719"/>
          </a:xfrm>
          <a:prstGeom prst="rect">
            <a:avLst/>
          </a:prstGeom>
        </p:spPr>
      </p:pic>
      <p:sp>
        <p:nvSpPr>
          <p:cNvPr id="6" name="文本框 5">
            <a:extLst>
              <a:ext uri="{FF2B5EF4-FFF2-40B4-BE49-F238E27FC236}">
                <a16:creationId xmlns:a16="http://schemas.microsoft.com/office/drawing/2014/main" id="{192C0207-9516-F36D-34CA-977B72B2617C}"/>
              </a:ext>
            </a:extLst>
          </p:cNvPr>
          <p:cNvSpPr txBox="1"/>
          <p:nvPr/>
        </p:nvSpPr>
        <p:spPr>
          <a:xfrm>
            <a:off x="360807" y="4581128"/>
            <a:ext cx="2277275" cy="579967"/>
          </a:xfrm>
          <a:prstGeom prst="rect">
            <a:avLst/>
          </a:prstGeom>
          <a:noFill/>
        </p:spPr>
        <p:txBody>
          <a:bodyPr wrap="square">
            <a:spAutoFit/>
          </a:bodyPr>
          <a:lstStyle/>
          <a:p>
            <a:pPr algn="just" hangingPunct="0">
              <a:lnSpc>
                <a:spcPct val="150000"/>
              </a:lnSpc>
              <a:buNone/>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a:extLst>
              <a:ext uri="{FF2B5EF4-FFF2-40B4-BE49-F238E27FC236}">
                <a16:creationId xmlns:a16="http://schemas.microsoft.com/office/drawing/2014/main" id="{061D6B17-D1E9-5355-A29B-0210A3B098A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0808" y="4749121"/>
            <a:ext cx="748347" cy="309661"/>
          </a:xfrm>
          <a:prstGeom prst="rect">
            <a:avLst/>
          </a:prstGeom>
        </p:spPr>
      </p:pic>
    </p:spTree>
    <p:extLst>
      <p:ext uri="{BB962C8B-B14F-4D97-AF65-F5344CB8AC3E}">
        <p14:creationId xmlns:p14="http://schemas.microsoft.com/office/powerpoint/2010/main" val="2276960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clrChange>
              <a:clrFrom>
                <a:srgbClr val="FFFFFF"/>
              </a:clrFrom>
              <a:clrTo>
                <a:srgbClr val="FFFFFF">
                  <a:alpha val="0"/>
                </a:srgbClr>
              </a:clrTo>
            </a:clrChange>
          </a:blip>
          <a:stretch>
            <a:fillRect/>
          </a:stretch>
        </p:blipFill>
        <p:spPr>
          <a:xfrm>
            <a:off x="3327859" y="787656"/>
            <a:ext cx="5551833" cy="575745"/>
          </a:xfrm>
          <a:prstGeom prst="rect">
            <a:avLst/>
          </a:prstGeom>
        </p:spPr>
      </p:pic>
      <mc:AlternateContent xmlns:mc="http://schemas.openxmlformats.org/markup-compatibility/2006">
        <mc:Choice xmlns:a14="http://schemas.microsoft.com/office/drawing/2010/main" Requires="a14">
          <p:sp>
            <p:nvSpPr>
              <p:cNvPr id="9" name="内容占位符 1"/>
              <p:cNvSpPr>
                <a:spLocks noGrp="1"/>
              </p:cNvSpPr>
              <p:nvPr>
                <p:ph idx="1"/>
              </p:nvPr>
            </p:nvSpPr>
            <p:spPr>
              <a:xfrm>
                <a:off x="360807" y="2190519"/>
                <a:ext cx="11484352" cy="4091889"/>
              </a:xfrm>
            </p:spPr>
            <p:txBody>
              <a:bodyPr/>
              <a:lstStyle/>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常见的气体实验定律问题包括液柱（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或活塞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）移动问题、关联气体问题、充气或抽气等变质量的气体模型问题等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液柱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或活塞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移动问题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常用公式：</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𝒑</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𝒑</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𝑻</m:t>
                        </m:r>
                      </m:den>
                    </m:f>
                  </m:oMath>
                </a14:m>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𝑻</m:t>
                        </m:r>
                      </m:den>
                    </m:f>
                  </m:oMath>
                </a14:m>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𝑽</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𝑽</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𝑻</m:t>
                        </m:r>
                      </m:den>
                    </m:f>
                  </m:oMath>
                </a14:m>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𝑻</m:t>
                        </m:r>
                      </m:den>
                    </m:f>
                  </m:oMath>
                </a14:m>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，常常结合受力分析求解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关联气体问题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该类问题至少涉及两部分气体，它们之间虽然没有气体交换，但其压强或体积等物理量之间有一定联系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解决该类问题，常分别选取每部分气体为研究对象，确定初、末状态的参量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，列气体状态方程式求解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1"/>
              <p:cNvSpPr>
                <a:spLocks noGrp="1" noRot="1" noChangeAspect="1" noMove="1" noResize="1" noEditPoints="1" noAdjustHandles="1" noChangeArrowheads="1" noChangeShapeType="1" noTextEdit="1"/>
              </p:cNvSpPr>
              <p:nvPr>
                <p:ph idx="1"/>
              </p:nvPr>
            </p:nvSpPr>
            <p:spPr>
              <a:xfrm>
                <a:off x="360807" y="2190519"/>
                <a:ext cx="11484352" cy="4091889"/>
              </a:xfrm>
              <a:blipFill>
                <a:blip r:embed="rId3"/>
                <a:stretch>
                  <a:fillRect l="-796" t="-149" r="-849" b="-2530"/>
                </a:stretch>
              </a:blipFill>
            </p:spPr>
            <p:txBody>
              <a:bodyPr/>
              <a:lstStyle/>
              <a:p>
                <a:r>
                  <a:rPr lang="zh-CN" altLang="en-US">
                    <a:noFill/>
                  </a:rPr>
                  <a:t> </a:t>
                </a:r>
              </a:p>
            </p:txBody>
          </p:sp>
        </mc:Fallback>
      </mc:AlternateContent>
      <p:sp>
        <p:nvSpPr>
          <p:cNvPr id="10" name="矩形 9"/>
          <p:cNvSpPr/>
          <p:nvPr/>
        </p:nvSpPr>
        <p:spPr>
          <a:xfrm>
            <a:off x="1464052" y="1461800"/>
            <a:ext cx="10381108" cy="576173"/>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气体实验定律的应用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情境1.eps" descr="id:2147491130;FounderCES">
            <a:extLst>
              <a:ext uri="{FF2B5EF4-FFF2-40B4-BE49-F238E27FC236}">
                <a16:creationId xmlns:a16="http://schemas.microsoft.com/office/drawing/2014/main" id="{6556F26E-1128-A869-E5F1-1AF4A4729C67}"/>
              </a:ext>
            </a:extLst>
          </p:cNvPr>
          <p:cNvPicPr>
            <a:picLocks noChangeAspect="1"/>
          </p:cNvPicPr>
          <p:nvPr/>
        </p:nvPicPr>
        <p:blipFill>
          <a:blip r:embed="rId4"/>
          <a:stretch>
            <a:fillRect/>
          </a:stretch>
        </p:blipFill>
        <p:spPr>
          <a:xfrm>
            <a:off x="345254" y="1585020"/>
            <a:ext cx="1118797" cy="392943"/>
          </a:xfrm>
          <a:prstGeom prst="rect">
            <a:avLst/>
          </a:prstGeom>
        </p:spPr>
      </p:pic>
    </p:spTree>
    <p:extLst>
      <p:ext uri="{BB962C8B-B14F-4D97-AF65-F5344CB8AC3E}">
        <p14:creationId xmlns:p14="http://schemas.microsoft.com/office/powerpoint/2010/main" val="41870427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1AE85-8096-5C6D-9493-D09F7421DD31}"/>
            </a:ext>
          </a:extLst>
        </p:cNvPr>
        <p:cNvGrpSpPr/>
        <p:nvPr/>
      </p:nvGrpSpPr>
      <p:grpSpPr>
        <a:xfrm>
          <a:off x="0" y="0"/>
          <a:ext cx="0" cy="0"/>
          <a:chOff x="0" y="0"/>
          <a:chExt cx="0" cy="0"/>
        </a:xfrm>
      </p:grpSpPr>
      <p:sp>
        <p:nvSpPr>
          <p:cNvPr id="8" name="内容占位符 1">
            <a:extLst>
              <a:ext uri="{FF2B5EF4-FFF2-40B4-BE49-F238E27FC236}">
                <a16:creationId xmlns:a16="http://schemas.microsoft.com/office/drawing/2014/main" id="{48631714-4EEF-70C5-E987-CEDF53F8DBF0}"/>
              </a:ext>
            </a:extLst>
          </p:cNvPr>
          <p:cNvSpPr>
            <a:spLocks noGrp="1"/>
          </p:cNvSpPr>
          <p:nvPr>
            <p:ph idx="1"/>
          </p:nvPr>
        </p:nvSpPr>
        <p:spPr>
          <a:xfrm>
            <a:off x="360807" y="1898597"/>
            <a:ext cx="11484352" cy="2394499"/>
          </a:xfrm>
          <a:solidFill>
            <a:srgbClr val="E3F2E7"/>
          </a:solidFill>
        </p:spPr>
        <p:txBody>
          <a:bodyPr/>
          <a:lstStyle/>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3" name="关键提醒.eps" descr="id:2147489535;FounderCES">
            <a:extLst>
              <a:ext uri="{FF2B5EF4-FFF2-40B4-BE49-F238E27FC236}">
                <a16:creationId xmlns:a16="http://schemas.microsoft.com/office/drawing/2014/main" id="{B98D8412-B5FE-B4D6-0460-2839E31C0894}"/>
              </a:ext>
            </a:extLst>
          </p:cNvPr>
          <p:cNvPicPr>
            <a:picLocks noChangeAspect="1"/>
          </p:cNvPicPr>
          <p:nvPr/>
        </p:nvPicPr>
        <p:blipFill>
          <a:blip r:embed="rId2"/>
          <a:stretch>
            <a:fillRect/>
          </a:stretch>
        </p:blipFill>
        <p:spPr>
          <a:xfrm>
            <a:off x="360807" y="2059217"/>
            <a:ext cx="1722270" cy="339943"/>
          </a:xfrm>
          <a:prstGeom prst="rect">
            <a:avLst/>
          </a:prstGeom>
        </p:spPr>
      </p:pic>
      <p:pic>
        <p:nvPicPr>
          <p:cNvPr id="2" name="GH25.eps" descr="id:2147491144;FounderCES">
            <a:extLst>
              <a:ext uri="{FF2B5EF4-FFF2-40B4-BE49-F238E27FC236}">
                <a16:creationId xmlns:a16="http://schemas.microsoft.com/office/drawing/2014/main" id="{C6D5EF39-7227-C382-BA94-35DE9ED4565F}"/>
              </a:ext>
            </a:extLst>
          </p:cNvPr>
          <p:cNvPicPr>
            <a:picLocks noChangeAspect="1"/>
          </p:cNvPicPr>
          <p:nvPr/>
        </p:nvPicPr>
        <p:blipFill>
          <a:blip r:embed="rId3"/>
          <a:stretch>
            <a:fillRect/>
          </a:stretch>
        </p:blipFill>
        <p:spPr>
          <a:xfrm>
            <a:off x="3654711" y="2564904"/>
            <a:ext cx="4896544" cy="1556958"/>
          </a:xfrm>
          <a:prstGeom prst="rect">
            <a:avLst/>
          </a:prstGeom>
        </p:spPr>
      </p:pic>
    </p:spTree>
    <p:extLst>
      <p:ext uri="{BB962C8B-B14F-4D97-AF65-F5344CB8AC3E}">
        <p14:creationId xmlns:p14="http://schemas.microsoft.com/office/powerpoint/2010/main" val="16047843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indent="1168400"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如图所示，一上端开口、下端封闭的细长玻璃管竖直放置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玻璃管的下部封有长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的空气柱，中间有一段长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的水银柱，上部空气柱的长度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60cm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已知大气压强为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75cmHg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现将一活塞（</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图中未画出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）从玻璃管开口处缓慢往下推，使下部空气柱长度变为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20cm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假设活塞下推过程中没有漏气，则活塞下推的距离为（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20cm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15cm</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10cm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35cm</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24典例1.eps" descr="id:2147491158;FounderCES">
            <a:extLst>
              <a:ext uri="{FF2B5EF4-FFF2-40B4-BE49-F238E27FC236}">
                <a16:creationId xmlns:a16="http://schemas.microsoft.com/office/drawing/2014/main" id="{C9926128-6884-D9D2-99AE-9AF62D8689AC}"/>
              </a:ext>
            </a:extLst>
          </p:cNvPr>
          <p:cNvPicPr>
            <a:picLocks noChangeAspect="1"/>
          </p:cNvPicPr>
          <p:nvPr/>
        </p:nvPicPr>
        <p:blipFill>
          <a:blip r:embed="rId2"/>
          <a:stretch>
            <a:fillRect/>
          </a:stretch>
        </p:blipFill>
        <p:spPr>
          <a:xfrm>
            <a:off x="360854" y="882305"/>
            <a:ext cx="1147964" cy="370265"/>
          </a:xfrm>
          <a:prstGeom prst="rect">
            <a:avLst/>
          </a:prstGeom>
        </p:spPr>
      </p:pic>
      <p:pic>
        <p:nvPicPr>
          <p:cNvPr id="5" name="lv163.jpg" descr="id:2147491151;FounderCES">
            <a:extLst>
              <a:ext uri="{FF2B5EF4-FFF2-40B4-BE49-F238E27FC236}">
                <a16:creationId xmlns:a16="http://schemas.microsoft.com/office/drawing/2014/main" id="{9A712196-64AC-3D2D-A0CA-4F6F9F9366CE}"/>
              </a:ext>
            </a:extLst>
          </p:cNvPr>
          <p:cNvPicPr>
            <a:picLocks noChangeAspect="1"/>
          </p:cNvPicPr>
          <p:nvPr/>
        </p:nvPicPr>
        <p:blipFill>
          <a:blip r:embed="rId3"/>
          <a:stretch>
            <a:fillRect/>
          </a:stretch>
        </p:blipFill>
        <p:spPr>
          <a:xfrm>
            <a:off x="5519142" y="3096158"/>
            <a:ext cx="896292" cy="2658192"/>
          </a:xfrm>
          <a:prstGeom prst="rect">
            <a:avLst/>
          </a:prstGeom>
        </p:spPr>
      </p:pic>
    </p:spTree>
    <p:extLst>
      <p:ext uri="{BB962C8B-B14F-4D97-AF65-F5344CB8AC3E}">
        <p14:creationId xmlns:p14="http://schemas.microsoft.com/office/powerpoint/2010/main" val="31077396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indent="715963"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活塞未下推前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水银柱下端封闭空气柱的压强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100cmHg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活塞下推后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对水银柱下端封闭空气柱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根据玻意耳定律可知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125cmHg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活塞下推后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管中上部分空气柱和水银柱下端封闭空气柱的压强满足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100cmHg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对管中上部分空气柱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根据玻意耳定律得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管中上部分空气柱的长度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45cm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活塞下推的距离为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20cm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130B7067-324B-FAA9-9F2E-D2F845C3AE0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0854" y="917773"/>
            <a:ext cx="722542" cy="296758"/>
          </a:xfrm>
          <a:prstGeom prst="rect">
            <a:avLst/>
          </a:prstGeom>
        </p:spPr>
      </p:pic>
      <p:sp>
        <p:nvSpPr>
          <p:cNvPr id="5" name="文本框 4">
            <a:extLst>
              <a:ext uri="{FF2B5EF4-FFF2-40B4-BE49-F238E27FC236}">
                <a16:creationId xmlns:a16="http://schemas.microsoft.com/office/drawing/2014/main" id="{D0580D59-A2BD-DEB2-C892-F1177082F509}"/>
              </a:ext>
            </a:extLst>
          </p:cNvPr>
          <p:cNvSpPr txBox="1"/>
          <p:nvPr/>
        </p:nvSpPr>
        <p:spPr>
          <a:xfrm>
            <a:off x="343711" y="4581128"/>
            <a:ext cx="2495580" cy="579967"/>
          </a:xfrm>
          <a:prstGeom prst="rect">
            <a:avLst/>
          </a:prstGeom>
          <a:noFill/>
        </p:spPr>
        <p:txBody>
          <a:bodyPr wrap="square">
            <a:spAutoFit/>
          </a:bodyPr>
          <a:lstStyle/>
          <a:p>
            <a:pPr algn="just" hangingPunct="0">
              <a:lnSpc>
                <a:spcPct val="150000"/>
              </a:lnSpc>
              <a:buNone/>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20C848E0-8200-D726-71B7-C82AED4641A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3711" y="4749121"/>
            <a:ext cx="748347" cy="309661"/>
          </a:xfrm>
          <a:prstGeom prst="rect">
            <a:avLst/>
          </a:prstGeom>
        </p:spPr>
      </p:pic>
    </p:spTree>
    <p:extLst>
      <p:ext uri="{BB962C8B-B14F-4D97-AF65-F5344CB8AC3E}">
        <p14:creationId xmlns:p14="http://schemas.microsoft.com/office/powerpoint/2010/main" val="3909708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1BF1E5-87A1-7FE4-20A4-0A984A264664}"/>
            </a:ext>
          </a:extLst>
        </p:cNvPr>
        <p:cNvGrpSpPr/>
        <p:nvPr/>
      </p:nvGrpSpPr>
      <p:grpSpPr>
        <a:xfrm>
          <a:off x="0" y="0"/>
          <a:ext cx="0" cy="0"/>
          <a:chOff x="0" y="0"/>
          <a:chExt cx="0" cy="0"/>
        </a:xfrm>
      </p:grpSpPr>
      <p:sp>
        <p:nvSpPr>
          <p:cNvPr id="8" name="内容占位符 1">
            <a:extLst>
              <a:ext uri="{FF2B5EF4-FFF2-40B4-BE49-F238E27FC236}">
                <a16:creationId xmlns:a16="http://schemas.microsoft.com/office/drawing/2014/main" id="{06978047-D52B-392C-9D72-20604828706B}"/>
              </a:ext>
            </a:extLst>
          </p:cNvPr>
          <p:cNvSpPr>
            <a:spLocks noGrp="1"/>
          </p:cNvSpPr>
          <p:nvPr>
            <p:ph idx="1"/>
          </p:nvPr>
        </p:nvSpPr>
        <p:spPr>
          <a:xfrm>
            <a:off x="360807" y="1898597"/>
            <a:ext cx="11484352" cy="2394499"/>
          </a:xfrm>
          <a:solidFill>
            <a:srgbClr val="E3F2E7"/>
          </a:solidFill>
        </p:spPr>
        <p:txBody>
          <a:bodyPr/>
          <a:lstStyle/>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3" name="关键提醒.eps" descr="id:2147489535;FounderCES">
            <a:extLst>
              <a:ext uri="{FF2B5EF4-FFF2-40B4-BE49-F238E27FC236}">
                <a16:creationId xmlns:a16="http://schemas.microsoft.com/office/drawing/2014/main" id="{D2D0A1BE-49BA-90DC-491E-17DE49ECDC93}"/>
              </a:ext>
            </a:extLst>
          </p:cNvPr>
          <p:cNvPicPr>
            <a:picLocks noChangeAspect="1"/>
          </p:cNvPicPr>
          <p:nvPr/>
        </p:nvPicPr>
        <p:blipFill>
          <a:blip r:embed="rId2"/>
          <a:stretch>
            <a:fillRect/>
          </a:stretch>
        </p:blipFill>
        <p:spPr>
          <a:xfrm>
            <a:off x="360807" y="2059217"/>
            <a:ext cx="1722270" cy="339943"/>
          </a:xfrm>
          <a:prstGeom prst="rect">
            <a:avLst/>
          </a:prstGeom>
        </p:spPr>
      </p:pic>
      <p:pic>
        <p:nvPicPr>
          <p:cNvPr id="4" name="jk3.eps" descr="id:2147491186;FounderCES">
            <a:extLst>
              <a:ext uri="{FF2B5EF4-FFF2-40B4-BE49-F238E27FC236}">
                <a16:creationId xmlns:a16="http://schemas.microsoft.com/office/drawing/2014/main" id="{0F5E4C27-E73E-EF47-7900-16D31CFEF9D4}"/>
              </a:ext>
            </a:extLst>
          </p:cNvPr>
          <p:cNvPicPr>
            <a:picLocks noChangeAspect="1"/>
          </p:cNvPicPr>
          <p:nvPr/>
        </p:nvPicPr>
        <p:blipFill>
          <a:blip r:embed="rId3"/>
          <a:stretch>
            <a:fillRect/>
          </a:stretch>
        </p:blipFill>
        <p:spPr>
          <a:xfrm>
            <a:off x="3204210" y="2492896"/>
            <a:ext cx="5781992" cy="1500252"/>
          </a:xfrm>
          <a:prstGeom prst="rect">
            <a:avLst/>
          </a:prstGeom>
        </p:spPr>
      </p:pic>
    </p:spTree>
    <p:extLst>
      <p:ext uri="{BB962C8B-B14F-4D97-AF65-F5344CB8AC3E}">
        <p14:creationId xmlns:p14="http://schemas.microsoft.com/office/powerpoint/2010/main" val="1412989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83400" y="762412"/>
            <a:ext cx="6842063" cy="605754"/>
          </a:xfrm>
          <a:prstGeom prst="rect">
            <a:avLst/>
          </a:prstGeom>
        </p:spPr>
      </p:pic>
      <p:pic>
        <p:nvPicPr>
          <p:cNvPr id="4" name="图片 3"/>
          <p:cNvPicPr>
            <a:picLocks noChangeAspect="1"/>
          </p:cNvPicPr>
          <p:nvPr/>
        </p:nvPicPr>
        <p:blipFill>
          <a:blip r:embed="rId3"/>
          <a:stretch>
            <a:fillRect/>
          </a:stretch>
        </p:blipFill>
        <p:spPr>
          <a:xfrm>
            <a:off x="360854" y="1607943"/>
            <a:ext cx="1220846" cy="343085"/>
          </a:xfrm>
          <a:prstGeom prst="rect">
            <a:avLst/>
          </a:prstGeom>
        </p:spPr>
      </p:pic>
      <p:sp>
        <p:nvSpPr>
          <p:cNvPr id="20" name="内容占位符 1"/>
          <p:cNvSpPr>
            <a:spLocks noGrp="1"/>
          </p:cNvSpPr>
          <p:nvPr>
            <p:ph idx="1"/>
          </p:nvPr>
        </p:nvSpPr>
        <p:spPr>
          <a:xfrm>
            <a:off x="360854" y="1988840"/>
            <a:ext cx="11485848" cy="4454233"/>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表面层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液体表面有一层跟气体接触的薄层，叫作表面层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分子力的特点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在液体内部，分子间的平均距离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略小于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，分子间的作用力表现为斥力；在表面层，分子比较稀疏，分子间距离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略大于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，分子间的作用力表现为引力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液体的表面张力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）定义：作用在液体表面并使液体表面绷紧的力叫作液体的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表面张力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）作用效果：使液体表面具有</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收缩趋势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1" name="矩形 20"/>
          <p:cNvSpPr/>
          <p:nvPr/>
        </p:nvSpPr>
        <p:spPr>
          <a:xfrm>
            <a:off x="1581700" y="1456319"/>
            <a:ext cx="10265002" cy="576248"/>
          </a:xfrm>
          <a:prstGeom prst="rect">
            <a:avLst/>
          </a:prstGeom>
        </p:spPr>
        <p:txBody>
          <a:bodyPr wrap="square">
            <a:spAutoFit/>
          </a:bodyPr>
          <a:lstStyle/>
          <a:p>
            <a:pPr algn="just">
              <a:lnSpc>
                <a:spcPct val="150000"/>
              </a:lnSpc>
              <a:spcAft>
                <a:spcPts val="0"/>
              </a:spcAft>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液体的表面张力</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9BB87E90-E85F-391E-752D-FF9A7A0D1D52}"/>
                  </a:ext>
                </a:extLst>
              </p:cNvPr>
              <p:cNvSpPr>
                <a:spLocks noGrp="1"/>
              </p:cNvSpPr>
              <p:nvPr>
                <p:ph idx="1"/>
              </p:nvPr>
            </p:nvSpPr>
            <p:spPr>
              <a:xfrm>
                <a:off x="360854" y="746120"/>
                <a:ext cx="11485848" cy="5928611"/>
              </a:xfrm>
            </p:spPr>
            <p:txBody>
              <a:bodyPr/>
              <a:lstStyle/>
              <a:p>
                <a:pPr indent="896938" hangingPunct="0">
                  <a:lnSpc>
                    <a:spcPct val="130000"/>
                  </a:lnSpc>
                  <a:tabLst>
                    <a:tab pos="5850890" algn="l"/>
                  </a:tabLst>
                </a:pP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sz="2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河南部分高中联考</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）如图所示，内壁光滑的绝热汽缸开口向上放置，底部装有电热丝</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汽缸内用两个活塞</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封闭了两部分理想气体</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初始时，导热性能良好的活塞</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恰好与汽缸口相平，绝热活塞</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在卡扣下面与卡扣接触且无作用力；此时</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两活塞的间距及活塞</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与汽缸底部的间距均为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，气体及周围的温度为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在活塞</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上缓慢加上一定质量的沙子，活塞</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缓慢下降了</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，活塞</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下降了</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den>
                    </m:f>
                  </m:oMath>
                </a14:m>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不计卡扣、电热丝及</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两活塞的体积，所有接触处密封性良好，两个活塞的横截面积均为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已知活塞</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，活塞</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的质量不计，大气压强为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缓慢加沙子的过程中</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活塞</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之间的气体内能增加</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活塞</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上所加沙子的质量为</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停止加沙子后</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活塞</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下方气体的温度为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360K</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停止加沙子后</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若用电热丝缓慢给气体加热到</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400K</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则活塞</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下方气体的压强为</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9BB87E90-E85F-391E-752D-FF9A7A0D1D52}"/>
                  </a:ext>
                </a:extLst>
              </p:cNvPr>
              <p:cNvSpPr>
                <a:spLocks noGrp="1" noRot="1" noChangeAspect="1" noMove="1" noResize="1" noEditPoints="1" noAdjustHandles="1" noChangeArrowheads="1" noChangeShapeType="1" noTextEdit="1"/>
              </p:cNvSpPr>
              <p:nvPr>
                <p:ph idx="1"/>
              </p:nvPr>
            </p:nvSpPr>
            <p:spPr>
              <a:xfrm>
                <a:off x="360854" y="746120"/>
                <a:ext cx="11485848" cy="5928611"/>
              </a:xfrm>
              <a:blipFill>
                <a:blip r:embed="rId2"/>
                <a:stretch>
                  <a:fillRect l="-690" r="-690"/>
                </a:stretch>
              </a:blipFill>
            </p:spPr>
            <p:txBody>
              <a:bodyPr/>
              <a:lstStyle/>
              <a:p>
                <a:r>
                  <a:rPr lang="zh-CN" altLang="en-US">
                    <a:noFill/>
                  </a:rPr>
                  <a:t> </a:t>
                </a:r>
              </a:p>
            </p:txBody>
          </p:sp>
        </mc:Fallback>
      </mc:AlternateContent>
      <p:pic>
        <p:nvPicPr>
          <p:cNvPr id="3" name="24典例2.eps" descr="id:2147491193;FounderCES">
            <a:extLst>
              <a:ext uri="{FF2B5EF4-FFF2-40B4-BE49-F238E27FC236}">
                <a16:creationId xmlns:a16="http://schemas.microsoft.com/office/drawing/2014/main" id="{1CB1DA97-C7B2-A28D-0604-6A716BEC0590}"/>
              </a:ext>
            </a:extLst>
          </p:cNvPr>
          <p:cNvPicPr>
            <a:picLocks noChangeAspect="1"/>
          </p:cNvPicPr>
          <p:nvPr/>
        </p:nvPicPr>
        <p:blipFill>
          <a:blip r:embed="rId3"/>
          <a:stretch>
            <a:fillRect/>
          </a:stretch>
        </p:blipFill>
        <p:spPr>
          <a:xfrm>
            <a:off x="360854" y="836712"/>
            <a:ext cx="909816" cy="293453"/>
          </a:xfrm>
          <a:prstGeom prst="rect">
            <a:avLst/>
          </a:prstGeom>
        </p:spPr>
      </p:pic>
      <p:pic>
        <p:nvPicPr>
          <p:cNvPr id="4" name="ca324.jpg" descr="id:2147491200;FounderCES">
            <a:extLst>
              <a:ext uri="{FF2B5EF4-FFF2-40B4-BE49-F238E27FC236}">
                <a16:creationId xmlns:a16="http://schemas.microsoft.com/office/drawing/2014/main" id="{9C8E0CC1-C7FF-730B-F319-986A21811F99}"/>
              </a:ext>
            </a:extLst>
          </p:cNvPr>
          <p:cNvPicPr>
            <a:picLocks noChangeAspect="1"/>
          </p:cNvPicPr>
          <p:nvPr/>
        </p:nvPicPr>
        <p:blipFill>
          <a:blip r:embed="rId4"/>
          <a:stretch>
            <a:fillRect/>
          </a:stretch>
        </p:blipFill>
        <p:spPr>
          <a:xfrm>
            <a:off x="9191550" y="4149080"/>
            <a:ext cx="1368152" cy="2066043"/>
          </a:xfrm>
          <a:prstGeom prst="rect">
            <a:avLst/>
          </a:prstGeom>
        </p:spPr>
      </p:pic>
    </p:spTree>
    <p:extLst>
      <p:ext uri="{BB962C8B-B14F-4D97-AF65-F5344CB8AC3E}">
        <p14:creationId xmlns:p14="http://schemas.microsoft.com/office/powerpoint/2010/main" val="10303267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02F5ED0D-EC8B-796A-20CD-DA208EC0EF7D}"/>
                  </a:ext>
                </a:extLst>
              </p:cNvPr>
              <p:cNvSpPr>
                <a:spLocks noGrp="1"/>
              </p:cNvSpPr>
              <p:nvPr>
                <p:ph idx="1"/>
              </p:nvPr>
            </p:nvSpPr>
            <p:spPr>
              <a:xfrm>
                <a:off x="360854" y="746120"/>
                <a:ext cx="11485848" cy="4682564"/>
              </a:xfrm>
            </p:spPr>
            <p:txBody>
              <a:bodyPr/>
              <a:lstStyle/>
              <a:p>
                <a:pPr indent="715963"/>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缓慢加沙子的过程中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由于活塞</a:t>
                </a:r>
                <a:r>
                  <a:rPr lang="en-US" altLang="zh-CN" b="1" i="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导热性能良好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故活塞</a:t>
                </a:r>
                <a:r>
                  <a:rPr lang="en-US" altLang="zh-CN" b="1" i="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气体的温度保持不变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理想气体的内能只与温度有关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故气体的内能不</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由于活塞</a:t>
                </a:r>
                <a:r>
                  <a:rPr lang="en-US" altLang="zh-CN" b="1" i="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的质量不计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故活塞</a:t>
                </a:r>
                <a:r>
                  <a:rPr lang="en-US" altLang="zh-CN" b="1" i="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之间气体与活塞</a:t>
                </a:r>
                <a:r>
                  <a:rPr lang="en-US" altLang="zh-CN" b="1" i="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下方</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气体的压强相等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加沙子前对活塞</a:t>
                </a:r>
                <a:r>
                  <a:rPr lang="en-US" altLang="zh-CN" b="1" i="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受力分析可得</a:t>
                </a:r>
                <a:r>
                  <a:rPr lang="en-US" altLang="zh-CN" b="1" i="1" dirty="0">
                    <a:solidFill>
                      <a:srgbClr val="000000"/>
                    </a:solidFill>
                    <a:latin typeface="Times New Roman" panose="02020603050405020304" pitchFamily="18" charset="0"/>
                    <a:ea typeface="宋体" panose="02010600030101010101" pitchFamily="2" charset="-122"/>
                  </a:rPr>
                  <a:t>p</a:t>
                </a:r>
                <a:r>
                  <a:rPr lang="en-US" altLang="zh-CN" b="1" baseline="-25000" dirty="0">
                    <a:solidFill>
                      <a:srgbClr val="000000"/>
                    </a:solidFill>
                    <a:latin typeface="Times New Roman" panose="02020603050405020304" pitchFamily="18" charset="0"/>
                    <a:ea typeface="宋体" panose="02010600030101010101" pitchFamily="2" charset="-122"/>
                  </a:rPr>
                  <a:t>0</a:t>
                </a:r>
                <a:r>
                  <a:rPr lang="en-US" altLang="zh-CN" b="1" i="1" dirty="0">
                    <a:solidFill>
                      <a:srgbClr val="000000"/>
                    </a:solidFill>
                    <a:latin typeface="Times New Roman" panose="02020603050405020304" pitchFamily="18" charset="0"/>
                    <a:ea typeface="宋体" panose="02010600030101010101" pitchFamily="2" charset="-122"/>
                  </a:rPr>
                  <a:t>S</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mg</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p</a:t>
                </a:r>
                <a:r>
                  <a:rPr lang="en-US" altLang="zh-CN" b="1" baseline="-25000" dirty="0">
                    <a:solidFill>
                      <a:srgbClr val="000000"/>
                    </a:solidFill>
                    <a:latin typeface="Times New Roman" panose="02020603050405020304" pitchFamily="18" charset="0"/>
                    <a:ea typeface="宋体" panose="02010600030101010101" pitchFamily="2" charset="-122"/>
                  </a:rPr>
                  <a:t>0</a:t>
                </a:r>
                <a:r>
                  <a:rPr lang="en-US" altLang="zh-CN" b="1" i="1" dirty="0">
                    <a:solidFill>
                      <a:srgbClr val="000000"/>
                    </a:solidFill>
                    <a:latin typeface="Times New Roman" panose="02020603050405020304" pitchFamily="18" charset="0"/>
                    <a:ea typeface="宋体" panose="02010600030101010101" pitchFamily="2" charset="-122"/>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r>
                  <a:rPr lang="en-US" altLang="zh-CN" b="1" i="1" dirty="0">
                    <a:solidFill>
                      <a:srgbClr val="000000"/>
                    </a:solidFill>
                    <a:latin typeface="Times New Roman" panose="02020603050405020304" pitchFamily="18" charset="0"/>
                    <a:ea typeface="宋体" panose="02010600030101010101" pitchFamily="2" charset="-122"/>
                  </a:rPr>
                  <a:t>p</a:t>
                </a:r>
                <a:r>
                  <a:rPr lang="en-US" altLang="zh-CN" b="1" baseline="-25000" dirty="0">
                    <a:solidFill>
                      <a:srgbClr val="000000"/>
                    </a:solidFill>
                    <a:latin typeface="Times New Roman" panose="02020603050405020304" pitchFamily="18" charset="0"/>
                    <a:ea typeface="宋体" panose="02010600030101010101" pitchFamily="2" charset="-122"/>
                  </a:rPr>
                  <a:t>0</a:t>
                </a:r>
                <a:r>
                  <a:rPr lang="en-US" altLang="zh-CN" b="1" i="1" dirty="0">
                    <a:solidFill>
                      <a:srgbClr val="000000"/>
                    </a:solidFill>
                    <a:latin typeface="Times New Roman" panose="02020603050405020304" pitchFamily="18" charset="0"/>
                    <a:ea typeface="宋体" panose="02010600030101010101" pitchFamily="2" charset="-122"/>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a:t>
                </a:r>
                <a:r>
                  <a:rPr lang="en-US" altLang="zh-CN" b="1" i="1" dirty="0">
                    <a:solidFill>
                      <a:srgbClr val="000000"/>
                    </a:solidFill>
                    <a:latin typeface="Times New Roman" panose="02020603050405020304" pitchFamily="18" charset="0"/>
                    <a:ea typeface="宋体" panose="02010600030101010101" pitchFamily="2" charset="-122"/>
                  </a:rPr>
                  <a:t>p</a:t>
                </a:r>
                <a:r>
                  <a:rPr lang="en-US" altLang="zh-CN" b="1" baseline="-25000" dirty="0">
                    <a:solidFill>
                      <a:srgbClr val="000000"/>
                    </a:solidFill>
                    <a:latin typeface="Times New Roman" panose="02020603050405020304" pitchFamily="18" charset="0"/>
                    <a:ea typeface="宋体" panose="02010600030101010101" pitchFamily="2" charset="-122"/>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在活塞</a:t>
                </a:r>
                <a:r>
                  <a:rPr lang="en-US" altLang="zh-CN" b="1" i="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上缓慢地加沙子的过程中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活塞</a:t>
                </a:r>
                <a:r>
                  <a:rPr lang="en-US" altLang="zh-CN" b="1" i="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之间气体做等温变化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根据玻意耳定律有</a:t>
                </a:r>
                <a:r>
                  <a:rPr lang="en-US" altLang="zh-CN" b="1" dirty="0">
                    <a:solidFill>
                      <a:srgbClr val="000000"/>
                    </a:solidFill>
                    <a:latin typeface="Times New Roman" panose="02020603050405020304" pitchFamily="18" charset="0"/>
                    <a:ea typeface="宋体" panose="02010600030101010101" pitchFamily="2" charset="-122"/>
                  </a:rPr>
                  <a:t>2</a:t>
                </a:r>
                <a:r>
                  <a:rPr lang="en-US" altLang="zh-CN" b="1" i="1" dirty="0">
                    <a:solidFill>
                      <a:srgbClr val="000000"/>
                    </a:solidFill>
                    <a:latin typeface="Times New Roman" panose="02020603050405020304" pitchFamily="18" charset="0"/>
                    <a:ea typeface="宋体" panose="02010600030101010101" pitchFamily="2" charset="-122"/>
                  </a:rPr>
                  <a:t>p</a:t>
                </a:r>
                <a:r>
                  <a:rPr lang="en-US" altLang="zh-CN" b="1" baseline="-25000" dirty="0">
                    <a:solidFill>
                      <a:srgbClr val="000000"/>
                    </a:solidFill>
                    <a:latin typeface="Times New Roman" panose="02020603050405020304" pitchFamily="18" charset="0"/>
                    <a:ea typeface="宋体" panose="02010600030101010101" pitchFamily="2" charset="-122"/>
                  </a:rPr>
                  <a:t>0</a:t>
                </a:r>
                <a:r>
                  <a:rPr lang="en-US" altLang="zh-CN" b="1" i="1" dirty="0">
                    <a:solidFill>
                      <a:srgbClr val="000000"/>
                    </a:solidFill>
                    <a:latin typeface="Times New Roman" panose="02020603050405020304" pitchFamily="18" charset="0"/>
                    <a:ea typeface="宋体" panose="02010600030101010101" pitchFamily="2" charset="-122"/>
                  </a:rPr>
                  <a:t>Sh</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p</a:t>
                </a:r>
                <a:r>
                  <a:rPr lang="en-US" altLang="zh-CN" b="1" baseline="-25000" dirty="0">
                    <a:solidFill>
                      <a:srgbClr val="000000"/>
                    </a:solidFill>
                    <a:latin typeface="Times New Roman" panose="02020603050405020304" pitchFamily="18" charset="0"/>
                    <a:ea typeface="宋体" panose="02010600030101010101" pitchFamily="2" charset="-122"/>
                  </a:rPr>
                  <a:t>1</a:t>
                </a:r>
                <a:r>
                  <a:rPr lang="en-US" altLang="zh-CN" b="1" i="1" dirty="0">
                    <a:solidFill>
                      <a:srgbClr val="000000"/>
                    </a:solidFill>
                    <a:latin typeface="Times New Roman" panose="02020603050405020304" pitchFamily="18" charset="0"/>
                    <a:ea typeface="宋体" panose="02010600030101010101" pitchFamily="2" charset="-122"/>
                  </a:rPr>
                  <a:t>S</a:t>
                </a:r>
                <a:r>
                  <a:rPr lang="zh-CN" altLang="zh-CN" b="1" dirty="0">
                    <a:solidFill>
                      <a:srgbClr val="000000"/>
                    </a:solidFill>
                    <a:ea typeface="宋体" panose="02010600030101010101" pitchFamily="2" charset="-122"/>
                    <a:cs typeface="宋体" panose="02010600030101010101" pitchFamily="2" charset="-122"/>
                  </a:rPr>
                  <a:t>（</a:t>
                </a:r>
                <a:r>
                  <a:rPr lang="en-US" altLang="zh-CN" b="1" i="1" dirty="0">
                    <a:solidFill>
                      <a:srgbClr val="000000"/>
                    </a:solidFill>
                    <a:latin typeface="Times New Roman" panose="02020603050405020304" pitchFamily="18" charset="0"/>
                    <a:ea typeface="宋体" panose="02010600030101010101" pitchFamily="2" charset="-122"/>
                  </a:rPr>
                  <a:t>h</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den>
                    </m:f>
                  </m:oMath>
                </a14:m>
                <a:r>
                  <a:rPr lang="zh-CN" altLang="zh-CN" b="1" dirty="0">
                    <a:solidFill>
                      <a:srgbClr val="000000"/>
                    </a:solidFill>
                    <a:ea typeface="宋体" panose="02010600030101010101" pitchFamily="2" charset="-122"/>
                    <a:cs typeface="宋体" panose="02010600030101010101" pitchFamily="2" charset="-122"/>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对活塞</a:t>
                </a:r>
                <a:r>
                  <a:rPr lang="en-US" altLang="zh-CN" b="1" i="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下方气体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根据理想气体状态方程有</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𝑺𝒉</m:t>
                        </m:r>
                      </m:num>
                      <m:den>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d>
                          <m:dPr>
                            <m:ctrlPr>
                              <a:rPr lang="zh-CN" altLang="zh-CN" b="1" i="1">
                                <a:latin typeface="Cambria Math" panose="02040503050406030204" pitchFamily="18" charset="0"/>
                                <a:ea typeface="Cambria Math" panose="020405030504060302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den>
                            </m:f>
                          </m:e>
                        </m: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i="1" dirty="0">
                    <a:solidFill>
                      <a:srgbClr val="000000"/>
                    </a:solidFill>
                    <a:latin typeface="Times New Roman" panose="02020603050405020304" pitchFamily="18" charset="0"/>
                    <a:ea typeface="宋体" panose="02010600030101010101" pitchFamily="2" charset="-122"/>
                  </a:rPr>
                  <a:t>T</a:t>
                </a:r>
                <a:r>
                  <a:rPr lang="en-US" altLang="zh-CN" b="1" baseline="-25000" dirty="0">
                    <a:solidFill>
                      <a:srgbClr val="000000"/>
                    </a:solidFill>
                    <a:latin typeface="Times New Roman" panose="02020603050405020304" pitchFamily="18" charset="0"/>
                    <a:ea typeface="宋体" panose="02010600030101010101" pitchFamily="2" charset="-122"/>
                  </a:rPr>
                  <a:t>0</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273K</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t</a:t>
                </a:r>
                <a:r>
                  <a:rPr lang="en-US" altLang="zh-CN" b="1" baseline="-25000" dirty="0">
                    <a:solidFill>
                      <a:srgbClr val="000000"/>
                    </a:solidFill>
                    <a:latin typeface="Times New Roman" panose="02020603050405020304" pitchFamily="18" charset="0"/>
                    <a:ea typeface="宋体" panose="02010600030101010101" pitchFamily="2" charset="-122"/>
                  </a:rPr>
                  <a:t>0</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300K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dirty="0">
                    <a:solidFill>
                      <a:srgbClr val="000000"/>
                    </a:solidFill>
                    <a:latin typeface="Times New Roman" panose="02020603050405020304" pitchFamily="18" charset="0"/>
                    <a:ea typeface="宋体" panose="02010600030101010101" pitchFamily="2" charset="-122"/>
                  </a:rPr>
                  <a:t>p</a:t>
                </a:r>
                <a:r>
                  <a:rPr lang="en-US" altLang="zh-CN" b="1" baseline="-25000"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i="1" dirty="0">
                    <a:solidFill>
                      <a:srgbClr val="000000"/>
                    </a:solidFill>
                    <a:latin typeface="Times New Roman" panose="02020603050405020304" pitchFamily="18" charset="0"/>
                    <a:ea typeface="宋体" panose="02010600030101010101" pitchFamily="2" charset="-122"/>
                  </a:rPr>
                  <a:t>p</a:t>
                </a:r>
                <a:r>
                  <a:rPr lang="en-US" altLang="zh-CN" b="1" baseline="-25000" dirty="0">
                    <a:solidFill>
                      <a:srgbClr val="000000"/>
                    </a:solidFill>
                    <a:latin typeface="Times New Roman" panose="02020603050405020304" pitchFamily="18" charset="0"/>
                    <a:ea typeface="宋体" panose="02010600030101010101" pitchFamily="2" charset="-122"/>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330K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mc:Choice>
        <mc:Fallback>
          <p:sp>
            <p:nvSpPr>
              <p:cNvPr id="2" name="内容占位符 1">
                <a:extLst>
                  <a:ext uri="{FF2B5EF4-FFF2-40B4-BE49-F238E27FC236}">
                    <a16:creationId xmlns:a16="http://schemas.microsoft.com/office/drawing/2014/main" id="{02F5ED0D-EC8B-796A-20CD-DA208EC0EF7D}"/>
                  </a:ext>
                </a:extLst>
              </p:cNvPr>
              <p:cNvSpPr>
                <a:spLocks noGrp="1" noRot="1" noChangeAspect="1" noMove="1" noResize="1" noEditPoints="1" noAdjustHandles="1" noChangeArrowheads="1" noChangeShapeType="1" noTextEdit="1"/>
              </p:cNvSpPr>
              <p:nvPr>
                <p:ph idx="1"/>
              </p:nvPr>
            </p:nvSpPr>
            <p:spPr>
              <a:xfrm>
                <a:off x="360854" y="746120"/>
                <a:ext cx="11485848" cy="4682564"/>
              </a:xfrm>
              <a:blipFill>
                <a:blip r:embed="rId2"/>
                <a:stretch>
                  <a:fillRect l="-796" r="-849"/>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2D26AE16-3410-6A84-0D5E-7A6D3350D14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54" y="917773"/>
            <a:ext cx="722542" cy="296758"/>
          </a:xfrm>
          <a:prstGeom prst="rect">
            <a:avLst/>
          </a:prstGeom>
        </p:spPr>
      </p:pic>
      <p:pic>
        <p:nvPicPr>
          <p:cNvPr id="4" name="ca324.jpg" descr="id:2147491200;FounderCES">
            <a:extLst>
              <a:ext uri="{FF2B5EF4-FFF2-40B4-BE49-F238E27FC236}">
                <a16:creationId xmlns:a16="http://schemas.microsoft.com/office/drawing/2014/main" id="{22ED3A64-E8C4-0911-8FAB-171658DF3164}"/>
              </a:ext>
            </a:extLst>
          </p:cNvPr>
          <p:cNvPicPr>
            <a:picLocks noChangeAspect="1"/>
          </p:cNvPicPr>
          <p:nvPr/>
        </p:nvPicPr>
        <p:blipFill>
          <a:blip r:embed="rId4"/>
          <a:stretch>
            <a:fillRect/>
          </a:stretch>
        </p:blipFill>
        <p:spPr>
          <a:xfrm>
            <a:off x="10271670" y="917773"/>
            <a:ext cx="1368152" cy="2066043"/>
          </a:xfrm>
          <a:prstGeom prst="rect">
            <a:avLst/>
          </a:prstGeom>
        </p:spPr>
      </p:pic>
    </p:spTree>
    <p:extLst>
      <p:ext uri="{BB962C8B-B14F-4D97-AF65-F5344CB8AC3E}">
        <p14:creationId xmlns:p14="http://schemas.microsoft.com/office/powerpoint/2010/main" val="13530743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EA284EFC-294D-4B37-C37F-3BD78D73DB12}"/>
                  </a:ext>
                </a:extLst>
              </p:cNvPr>
              <p:cNvSpPr>
                <a:spLocks noGrp="1"/>
              </p:cNvSpPr>
              <p:nvPr>
                <p:ph idx="1"/>
              </p:nvPr>
            </p:nvSpPr>
            <p:spPr>
              <a:xfrm>
                <a:off x="360854" y="746120"/>
                <a:ext cx="11485848" cy="4544642"/>
              </a:xfrm>
            </p:spPr>
            <p:txBody>
              <a:bodyPr/>
              <a:lstStyle/>
              <a:p>
                <a:pPr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再对活塞</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受力分析可得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用电热丝给气体缓慢加热到活塞</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恰好到卡扣的过程中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活塞</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下方气体做等压变化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吕萨克定律有</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𝒉𝑺</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𝒉𝑺</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360K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可见给气体缓慢加热到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400K</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活塞</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到达卡扣处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并且对卡扣有压力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设此时活塞</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下方气体的压强为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对活塞</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下方气体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根据理想气体状态方程有</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𝑺𝒉</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400K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EA284EFC-294D-4B37-C37F-3BD78D73DB12}"/>
                  </a:ext>
                </a:extLst>
              </p:cNvPr>
              <p:cNvSpPr>
                <a:spLocks noGrp="1" noRot="1" noChangeAspect="1" noMove="1" noResize="1" noEditPoints="1" noAdjustHandles="1" noChangeArrowheads="1" noChangeShapeType="1" noTextEdit="1"/>
              </p:cNvSpPr>
              <p:nvPr>
                <p:ph idx="1"/>
              </p:nvPr>
            </p:nvSpPr>
            <p:spPr>
              <a:xfrm>
                <a:off x="360854" y="746120"/>
                <a:ext cx="11485848" cy="4544642"/>
              </a:xfrm>
              <a:blipFill>
                <a:blip r:embed="rId2"/>
                <a:stretch>
                  <a:fillRect l="-796" r="-849" b="-2145"/>
                </a:stretch>
              </a:blipFill>
            </p:spPr>
            <p:txBody>
              <a:bodyPr/>
              <a:lstStyle/>
              <a:p>
                <a:r>
                  <a:rPr lang="zh-CN" altLang="en-US">
                    <a:noFill/>
                  </a:rPr>
                  <a:t> </a:t>
                </a:r>
              </a:p>
            </p:txBody>
          </p:sp>
        </mc:Fallback>
      </mc:AlternateContent>
      <p:sp>
        <p:nvSpPr>
          <p:cNvPr id="3" name="文本框 2">
            <a:extLst>
              <a:ext uri="{FF2B5EF4-FFF2-40B4-BE49-F238E27FC236}">
                <a16:creationId xmlns:a16="http://schemas.microsoft.com/office/drawing/2014/main" id="{ABD8A1F3-84F3-8A7C-079D-A26348011079}"/>
              </a:ext>
            </a:extLst>
          </p:cNvPr>
          <p:cNvSpPr txBox="1"/>
          <p:nvPr/>
        </p:nvSpPr>
        <p:spPr>
          <a:xfrm>
            <a:off x="343711" y="5225297"/>
            <a:ext cx="2495580" cy="576248"/>
          </a:xfrm>
          <a:prstGeom prst="rect">
            <a:avLst/>
          </a:prstGeom>
          <a:noFill/>
        </p:spPr>
        <p:txBody>
          <a:bodyPr wrap="square">
            <a:spAutoFit/>
          </a:bodyPr>
          <a:lstStyle/>
          <a:p>
            <a:pPr indent="715963" algn="just">
              <a:lnSpc>
                <a:spcPct val="150000"/>
              </a:lnSpc>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cs typeface="Times New Roman" panose="02020603050405020304" pitchFamily="18" charset="0"/>
              </a:rPr>
              <a:t>B</a:t>
            </a:r>
            <a:r>
              <a:rPr lang="zh-CN" altLang="zh-CN" sz="2400" dirty="0">
                <a:solidFill>
                  <a:srgbClr val="000000"/>
                </a:solidFill>
                <a:ea typeface="楷体" panose="02010609060101010101" pitchFamily="49" charset="-122"/>
                <a:cs typeface="Times New Roman" panose="02020603050405020304" pitchFamily="18" charset="0"/>
              </a:rPr>
              <a:t>、</a:t>
            </a:r>
            <a:r>
              <a:rPr lang="en-US" altLang="zh-CN" sz="2400" dirty="0">
                <a:solidFill>
                  <a:srgbClr val="000000"/>
                </a:solidFill>
                <a:cs typeface="Times New Roman" panose="02020603050405020304" pitchFamily="18" charset="0"/>
              </a:rPr>
              <a:t>D</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50D4B0F5-8D90-95D8-5B5D-8640BE8E190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3711" y="5393290"/>
            <a:ext cx="748347" cy="309661"/>
          </a:xfrm>
          <a:prstGeom prst="rect">
            <a:avLst/>
          </a:prstGeom>
        </p:spPr>
      </p:pic>
    </p:spTree>
    <p:extLst>
      <p:ext uri="{BB962C8B-B14F-4D97-AF65-F5344CB8AC3E}">
        <p14:creationId xmlns:p14="http://schemas.microsoft.com/office/powerpoint/2010/main" val="2685643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6D2A40-0603-7F83-D5DE-8B368B4C2CB5}"/>
            </a:ext>
          </a:extLst>
        </p:cNvPr>
        <p:cNvGrpSpPr/>
        <p:nvPr/>
      </p:nvGrpSpPr>
      <p:grpSpPr>
        <a:xfrm>
          <a:off x="0" y="0"/>
          <a:ext cx="0" cy="0"/>
          <a:chOff x="0" y="0"/>
          <a:chExt cx="0" cy="0"/>
        </a:xfrm>
      </p:grpSpPr>
      <p:sp>
        <p:nvSpPr>
          <p:cNvPr id="8" name="内容占位符 1">
            <a:extLst>
              <a:ext uri="{FF2B5EF4-FFF2-40B4-BE49-F238E27FC236}">
                <a16:creationId xmlns:a16="http://schemas.microsoft.com/office/drawing/2014/main" id="{7305F0AA-682A-E1FB-496A-3325F8075F57}"/>
              </a:ext>
            </a:extLst>
          </p:cNvPr>
          <p:cNvSpPr>
            <a:spLocks noGrp="1"/>
          </p:cNvSpPr>
          <p:nvPr>
            <p:ph idx="1"/>
          </p:nvPr>
        </p:nvSpPr>
        <p:spPr>
          <a:xfrm>
            <a:off x="360807" y="1700808"/>
            <a:ext cx="11484352" cy="3258595"/>
          </a:xfrm>
          <a:solidFill>
            <a:srgbClr val="E3F2E7"/>
          </a:solidFill>
        </p:spPr>
        <p:txBody>
          <a:bodyPr/>
          <a:lstStyle/>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3" name="关键提醒.eps" descr="id:2147489535;FounderCES">
            <a:extLst>
              <a:ext uri="{FF2B5EF4-FFF2-40B4-BE49-F238E27FC236}">
                <a16:creationId xmlns:a16="http://schemas.microsoft.com/office/drawing/2014/main" id="{35521B3B-5546-4BDC-849D-135932A13439}"/>
              </a:ext>
            </a:extLst>
          </p:cNvPr>
          <p:cNvPicPr>
            <a:picLocks noChangeAspect="1"/>
          </p:cNvPicPr>
          <p:nvPr/>
        </p:nvPicPr>
        <p:blipFill>
          <a:blip r:embed="rId2"/>
          <a:stretch>
            <a:fillRect/>
          </a:stretch>
        </p:blipFill>
        <p:spPr>
          <a:xfrm>
            <a:off x="360807" y="1861428"/>
            <a:ext cx="1722270" cy="339943"/>
          </a:xfrm>
          <a:prstGeom prst="rect">
            <a:avLst/>
          </a:prstGeom>
        </p:spPr>
      </p:pic>
      <p:pic>
        <p:nvPicPr>
          <p:cNvPr id="2" name="CA325.eps" descr="id:2147491228;FounderCES">
            <a:extLst>
              <a:ext uri="{FF2B5EF4-FFF2-40B4-BE49-F238E27FC236}">
                <a16:creationId xmlns:a16="http://schemas.microsoft.com/office/drawing/2014/main" id="{B917F5F5-4BAD-38B2-EDDE-C65D1CEC0D24}"/>
              </a:ext>
            </a:extLst>
          </p:cNvPr>
          <p:cNvPicPr>
            <a:picLocks noChangeAspect="1"/>
          </p:cNvPicPr>
          <p:nvPr/>
        </p:nvPicPr>
        <p:blipFill>
          <a:blip r:embed="rId3"/>
          <a:stretch>
            <a:fillRect/>
          </a:stretch>
        </p:blipFill>
        <p:spPr>
          <a:xfrm>
            <a:off x="3582703" y="2348880"/>
            <a:ext cx="5040560" cy="2491043"/>
          </a:xfrm>
          <a:prstGeom prst="rect">
            <a:avLst/>
          </a:prstGeom>
        </p:spPr>
      </p:pic>
    </p:spTree>
    <p:extLst>
      <p:ext uri="{BB962C8B-B14F-4D97-AF65-F5344CB8AC3E}">
        <p14:creationId xmlns:p14="http://schemas.microsoft.com/office/powerpoint/2010/main" val="7037114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03EF4CBD-0E75-57E1-D9A4-CFFE3A69BB65}"/>
                  </a:ext>
                </a:extLst>
              </p:cNvPr>
              <p:cNvSpPr>
                <a:spLocks noGrp="1"/>
              </p:cNvSpPr>
              <p:nvPr>
                <p:ph idx="1"/>
              </p:nvPr>
            </p:nvSpPr>
            <p:spPr>
              <a:xfrm>
                <a:off x="360854" y="1414517"/>
                <a:ext cx="11485848" cy="2549993"/>
              </a:xfrm>
            </p:spPr>
            <p:txBody>
              <a:bodyPr/>
              <a:lstStyle/>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充气或抽气等变质量的气体模型问题，每充或抽一次气，容器中气体的质量都会发生变化；但如果灵活选取研究对象，可将其转变为质量不变的问题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常用公式：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𝒑𝑽</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是气体末态的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个部分的状态参量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03EF4CBD-0E75-57E1-D9A4-CFFE3A69BB65}"/>
                  </a:ext>
                </a:extLst>
              </p:cNvPr>
              <p:cNvSpPr>
                <a:spLocks noGrp="1" noRot="1" noChangeAspect="1" noMove="1" noResize="1" noEditPoints="1" noAdjustHandles="1" noChangeArrowheads="1" noChangeShapeType="1" noTextEdit="1"/>
              </p:cNvSpPr>
              <p:nvPr>
                <p:ph idx="1"/>
              </p:nvPr>
            </p:nvSpPr>
            <p:spPr>
              <a:xfrm>
                <a:off x="360854" y="1414517"/>
                <a:ext cx="11485848" cy="2549993"/>
              </a:xfrm>
              <a:blipFill>
                <a:blip r:embed="rId2"/>
                <a:stretch>
                  <a:fillRect l="-796" r="-849" b="-4785"/>
                </a:stretch>
              </a:blipFill>
            </p:spPr>
            <p:txBody>
              <a:bodyPr/>
              <a:lstStyle/>
              <a:p>
                <a:r>
                  <a:rPr lang="zh-CN" altLang="en-US">
                    <a:noFill/>
                  </a:rPr>
                  <a:t> </a:t>
                </a:r>
              </a:p>
            </p:txBody>
          </p:sp>
        </mc:Fallback>
      </mc:AlternateContent>
      <p:pic>
        <p:nvPicPr>
          <p:cNvPr id="3" name="情境2.eps" descr="id:2147491235;FounderCES">
            <a:extLst>
              <a:ext uri="{FF2B5EF4-FFF2-40B4-BE49-F238E27FC236}">
                <a16:creationId xmlns:a16="http://schemas.microsoft.com/office/drawing/2014/main" id="{98F148C0-72E3-4A14-9FC3-B71D7A106DE6}"/>
              </a:ext>
            </a:extLst>
          </p:cNvPr>
          <p:cNvPicPr>
            <a:picLocks noChangeAspect="1"/>
          </p:cNvPicPr>
          <p:nvPr/>
        </p:nvPicPr>
        <p:blipFill>
          <a:blip r:embed="rId3"/>
          <a:stretch>
            <a:fillRect/>
          </a:stretch>
        </p:blipFill>
        <p:spPr>
          <a:xfrm>
            <a:off x="360854" y="968773"/>
            <a:ext cx="981824" cy="344836"/>
          </a:xfrm>
          <a:prstGeom prst="rect">
            <a:avLst/>
          </a:prstGeom>
        </p:spPr>
      </p:pic>
      <p:sp>
        <p:nvSpPr>
          <p:cNvPr id="7" name="文本框 6">
            <a:extLst>
              <a:ext uri="{FF2B5EF4-FFF2-40B4-BE49-F238E27FC236}">
                <a16:creationId xmlns:a16="http://schemas.microsoft.com/office/drawing/2014/main" id="{6EB8444C-6D75-5CCF-5736-8AB22FFFCDC3}"/>
              </a:ext>
            </a:extLst>
          </p:cNvPr>
          <p:cNvSpPr txBox="1"/>
          <p:nvPr/>
        </p:nvSpPr>
        <p:spPr>
          <a:xfrm>
            <a:off x="1342678" y="854634"/>
            <a:ext cx="6183028" cy="576248"/>
          </a:xfrm>
          <a:prstGeom prst="rect">
            <a:avLst/>
          </a:prstGeom>
          <a:noFill/>
        </p:spPr>
        <p:txBody>
          <a:bodyPr wrap="square">
            <a:spAutoFit/>
          </a:bodyPr>
          <a:lstStyle/>
          <a:p>
            <a:pPr algn="just" hangingPunct="0">
              <a:lnSpc>
                <a:spcPct val="150000"/>
              </a:lnSpc>
              <a:buNone/>
              <a:tabLst>
                <a:tab pos="5850890" algn="l"/>
              </a:tabLst>
            </a:pPr>
            <a:r>
              <a:rPr lang="zh-CN" altLang="zh-CN" sz="2400" b="1" dirty="0">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变质量问题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492549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2B910F12-F017-4C6F-026D-849C628FD0B3}"/>
                  </a:ext>
                </a:extLst>
              </p:cNvPr>
              <p:cNvSpPr>
                <a:spLocks noGrp="1"/>
              </p:cNvSpPr>
              <p:nvPr>
                <p:ph idx="1"/>
              </p:nvPr>
            </p:nvSpPr>
            <p:spPr>
              <a:xfrm>
                <a:off x="360854" y="746120"/>
                <a:ext cx="11485848" cy="3109377"/>
              </a:xfrm>
            </p:spPr>
            <p:txBody>
              <a:bodyPr/>
              <a:lstStyle/>
              <a:p>
                <a:pPr indent="987425"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陕西渭南质检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）如图甲所示，盛有气体的导热圆柱形容器内壁光滑，竖直放置，被圆形隔板分成上部分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和下部分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，隔板导热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开始时系统处于平衡状态，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两部分的体积均为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，温度均为环境温度，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部分的压强为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，隔板的质量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𝒑𝑺</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为隔板的面积，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为重力加速度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设所有气体均视为理想气体，在气体状态变化过程中环境温度始终不变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现将容器水平放置，如图乙所示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2B910F12-F017-4C6F-026D-849C628FD0B3}"/>
                  </a:ext>
                </a:extLst>
              </p:cNvPr>
              <p:cNvSpPr>
                <a:spLocks noGrp="1" noRot="1" noChangeAspect="1" noMove="1" noResize="1" noEditPoints="1" noAdjustHandles="1" noChangeArrowheads="1" noChangeShapeType="1" noTextEdit="1"/>
              </p:cNvSpPr>
              <p:nvPr>
                <p:ph idx="1"/>
              </p:nvPr>
            </p:nvSpPr>
            <p:spPr>
              <a:xfrm>
                <a:off x="360854" y="746120"/>
                <a:ext cx="11485848" cy="3109377"/>
              </a:xfrm>
              <a:blipFill>
                <a:blip r:embed="rId2"/>
                <a:stretch>
                  <a:fillRect l="-796" r="-849" b="-2941"/>
                </a:stretch>
              </a:blipFill>
            </p:spPr>
            <p:txBody>
              <a:bodyPr/>
              <a:lstStyle/>
              <a:p>
                <a:r>
                  <a:rPr lang="zh-CN" altLang="en-US">
                    <a:noFill/>
                  </a:rPr>
                  <a:t> </a:t>
                </a:r>
              </a:p>
            </p:txBody>
          </p:sp>
        </mc:Fallback>
      </mc:AlternateContent>
      <p:pic>
        <p:nvPicPr>
          <p:cNvPr id="3" name="24典例3.eps" descr="id:2147491242;FounderCES">
            <a:extLst>
              <a:ext uri="{FF2B5EF4-FFF2-40B4-BE49-F238E27FC236}">
                <a16:creationId xmlns:a16="http://schemas.microsoft.com/office/drawing/2014/main" id="{804677E1-D374-4FBA-7F0B-90B286A58374}"/>
              </a:ext>
            </a:extLst>
          </p:cNvPr>
          <p:cNvPicPr>
            <a:picLocks noChangeAspect="1"/>
          </p:cNvPicPr>
          <p:nvPr/>
        </p:nvPicPr>
        <p:blipFill>
          <a:blip r:embed="rId3"/>
          <a:stretch>
            <a:fillRect/>
          </a:stretch>
        </p:blipFill>
        <p:spPr>
          <a:xfrm>
            <a:off x="343711" y="900428"/>
            <a:ext cx="1047040" cy="337713"/>
          </a:xfrm>
          <a:prstGeom prst="rect">
            <a:avLst/>
          </a:prstGeom>
        </p:spPr>
      </p:pic>
      <p:pic>
        <p:nvPicPr>
          <p:cNvPr id="4" name="ca326.jpg" descr="id:2147491249;FounderCES">
            <a:extLst>
              <a:ext uri="{FF2B5EF4-FFF2-40B4-BE49-F238E27FC236}">
                <a16:creationId xmlns:a16="http://schemas.microsoft.com/office/drawing/2014/main" id="{300369EE-2750-32DC-3440-17CC59AC212D}"/>
              </a:ext>
            </a:extLst>
          </p:cNvPr>
          <p:cNvPicPr>
            <a:picLocks noChangeAspect="1"/>
          </p:cNvPicPr>
          <p:nvPr/>
        </p:nvPicPr>
        <p:blipFill>
          <a:blip r:embed="rId4"/>
          <a:stretch>
            <a:fillRect/>
          </a:stretch>
        </p:blipFill>
        <p:spPr>
          <a:xfrm>
            <a:off x="4360566" y="4060708"/>
            <a:ext cx="3469280" cy="2036317"/>
          </a:xfrm>
          <a:prstGeom prst="rect">
            <a:avLst/>
          </a:prstGeom>
        </p:spPr>
      </p:pic>
    </p:spTree>
    <p:extLst>
      <p:ext uri="{BB962C8B-B14F-4D97-AF65-F5344CB8AC3E}">
        <p14:creationId xmlns:p14="http://schemas.microsoft.com/office/powerpoint/2010/main" val="42597713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C91E36E-970E-E9B2-2A37-E72B9C59F3CF}"/>
              </a:ext>
            </a:extLst>
          </p:cNvPr>
          <p:cNvSpPr>
            <a:spLocks noGrp="1"/>
          </p:cNvSpPr>
          <p:nvPr>
            <p:ph idx="1"/>
          </p:nvPr>
        </p:nvSpPr>
        <p:spPr>
          <a:xfrm>
            <a:off x="360854" y="746120"/>
            <a:ext cx="11485848" cy="576248"/>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）求稳定后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两部分气体的体积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内容占位符 1">
                <a:extLst>
                  <a:ext uri="{FF2B5EF4-FFF2-40B4-BE49-F238E27FC236}">
                    <a16:creationId xmlns:a16="http://schemas.microsoft.com/office/drawing/2014/main" id="{745AF4B4-7552-5BD9-3F2D-0CAB8EBC5410}"/>
                  </a:ext>
                </a:extLst>
              </p:cNvPr>
              <p:cNvSpPr txBox="1">
                <a:spLocks/>
              </p:cNvSpPr>
              <p:nvPr/>
            </p:nvSpPr>
            <p:spPr bwMode="auto">
              <a:xfrm>
                <a:off x="360854" y="1294140"/>
                <a:ext cx="11485848" cy="360265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25475"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容器竖直放置时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对隔板受力分析有</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𝒑𝑺</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容器水平放置后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两部分气体的压强相等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设稳定后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两部分气体的压强为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部分气体的体积为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部分气体的体积为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由玻意耳定律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部分气体有</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部分气体有</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联立以上方程解得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a:extLst>
                  <a:ext uri="{FF2B5EF4-FFF2-40B4-BE49-F238E27FC236}">
                    <a16:creationId xmlns:a16="http://schemas.microsoft.com/office/drawing/2014/main" id="{745AF4B4-7552-5BD9-3F2D-0CAB8EBC5410}"/>
                  </a:ext>
                </a:extLst>
              </p:cNvPr>
              <p:cNvSpPr txBox="1">
                <a:spLocks noRot="1" noChangeAspect="1" noMove="1" noResize="1" noEditPoints="1" noAdjustHandles="1" noChangeArrowheads="1" noChangeShapeType="1" noTextEdit="1"/>
              </p:cNvSpPr>
              <p:nvPr/>
            </p:nvSpPr>
            <p:spPr bwMode="auto">
              <a:xfrm>
                <a:off x="360854" y="1294140"/>
                <a:ext cx="11485848" cy="3602653"/>
              </a:xfrm>
              <a:prstGeom prst="rect">
                <a:avLst/>
              </a:prstGeom>
              <a:blipFill>
                <a:blip r:embed="rId2"/>
                <a:stretch>
                  <a:fillRect l="-796" r="-849" b="-67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24解析.eps" descr="id:2147491256;FounderCES">
            <a:extLst>
              <a:ext uri="{FF2B5EF4-FFF2-40B4-BE49-F238E27FC236}">
                <a16:creationId xmlns:a16="http://schemas.microsoft.com/office/drawing/2014/main" id="{D39CFD8B-9C25-68B0-9D82-AE2BB2A81FCC}"/>
              </a:ext>
            </a:extLst>
          </p:cNvPr>
          <p:cNvPicPr>
            <a:picLocks noChangeAspect="1"/>
          </p:cNvPicPr>
          <p:nvPr/>
        </p:nvPicPr>
        <p:blipFill>
          <a:blip r:embed="rId3"/>
          <a:stretch>
            <a:fillRect/>
          </a:stretch>
        </p:blipFill>
        <p:spPr>
          <a:xfrm>
            <a:off x="343711" y="1672764"/>
            <a:ext cx="682808" cy="243773"/>
          </a:xfrm>
          <a:prstGeom prst="rect">
            <a:avLst/>
          </a:prstGeom>
        </p:spPr>
      </p:pic>
      <mc:AlternateContent xmlns:mc="http://schemas.openxmlformats.org/markup-compatibility/2006" xmlns:a14="http://schemas.microsoft.com/office/drawing/2010/main">
        <mc:Choice Requires="a14">
          <p:sp>
            <p:nvSpPr>
              <p:cNvPr id="5" name="文本框 4">
                <a:extLst>
                  <a:ext uri="{FF2B5EF4-FFF2-40B4-BE49-F238E27FC236}">
                    <a16:creationId xmlns:a16="http://schemas.microsoft.com/office/drawing/2014/main" id="{538BED01-E4B9-105B-DE6E-803F35813D36}"/>
                  </a:ext>
                </a:extLst>
              </p:cNvPr>
              <p:cNvSpPr txBox="1"/>
              <p:nvPr/>
            </p:nvSpPr>
            <p:spPr>
              <a:xfrm>
                <a:off x="343711" y="4871177"/>
                <a:ext cx="2495580" cy="825867"/>
              </a:xfrm>
              <a:prstGeom prst="rect">
                <a:avLst/>
              </a:prstGeom>
              <a:noFill/>
            </p:spPr>
            <p:txBody>
              <a:bodyPr wrap="square">
                <a:spAutoFit/>
              </a:bodyPr>
              <a:lstStyle/>
              <a:p>
                <a:pPr indent="715963" algn="just">
                  <a:lnSpc>
                    <a:spcPct val="150000"/>
                  </a:lnSpc>
                  <a:tabLst>
                    <a:tab pos="6210935" algn="l"/>
                  </a:tabLst>
                </a:pPr>
                <a:r>
                  <a:rPr lang="en-US" altLang="zh-CN" sz="2400" b="1"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sz="2400" i="1">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𝟐</m:t>
                        </m:r>
                      </m:num>
                      <m:den>
                        <m:r>
                          <a:rPr lang="en-US" altLang="zh-CN" sz="2400" i="1">
                            <a:solidFill>
                              <a:schemeClr val="tx1"/>
                            </a:solidFill>
                            <a:latin typeface="Cambria Math" panose="02040503050406030204" pitchFamily="18" charset="0"/>
                            <a:cs typeface="Times New Roman" panose="02020603050405020304" pitchFamily="18" charset="0"/>
                          </a:rPr>
                          <m:t>𝟑</m:t>
                        </m:r>
                      </m:den>
                    </m:f>
                  </m:oMath>
                </a14:m>
                <a:r>
                  <a:rPr lang="en-US" altLang="zh-CN" sz="2400" i="1" dirty="0">
                    <a:solidFill>
                      <a:schemeClr val="tx1"/>
                    </a:solidFill>
                  </a:rPr>
                  <a:t>V</a:t>
                </a:r>
                <a:r>
                  <a:rPr lang="zh-CN" altLang="zh-CN" sz="2400" dirty="0">
                    <a:solidFill>
                      <a:schemeClr val="tx1"/>
                    </a:solidFill>
                    <a:cs typeface="Times New Roman" panose="02020603050405020304" pitchFamily="18" charset="0"/>
                  </a:rPr>
                  <a:t>　</a:t>
                </a:r>
                <a14:m>
                  <m:oMath xmlns:m="http://schemas.openxmlformats.org/officeDocument/2006/math">
                    <m:f>
                      <m:fPr>
                        <m:ctrlPr>
                          <a:rPr lang="zh-CN" altLang="zh-CN" sz="2400" i="1">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𝟒</m:t>
                        </m:r>
                      </m:num>
                      <m:den>
                        <m:r>
                          <a:rPr lang="en-US" altLang="zh-CN" sz="2400" i="1">
                            <a:solidFill>
                              <a:schemeClr val="tx1"/>
                            </a:solidFill>
                            <a:latin typeface="Cambria Math" panose="02040503050406030204" pitchFamily="18" charset="0"/>
                            <a:cs typeface="Times New Roman" panose="02020603050405020304" pitchFamily="18" charset="0"/>
                          </a:rPr>
                          <m:t>𝟑</m:t>
                        </m:r>
                      </m:den>
                    </m:f>
                  </m:oMath>
                </a14:m>
                <a:r>
                  <a:rPr lang="en-US" altLang="zh-CN" sz="2400" i="1" dirty="0">
                    <a:solidFill>
                      <a:schemeClr val="tx1"/>
                    </a:solidFill>
                  </a:rPr>
                  <a:t>V</a:t>
                </a:r>
                <a:r>
                  <a:rPr lang="zh-CN" altLang="zh-CN" sz="2400" dirty="0">
                    <a:solidFill>
                      <a:schemeClr val="tx1"/>
                    </a:solidFill>
                    <a:cs typeface="Times New Roman" panose="02020603050405020304" pitchFamily="18" charset="0"/>
                  </a:rPr>
                  <a:t>　</a:t>
                </a:r>
                <a:endParaRPr lang="zh-CN" altLang="zh-CN" sz="105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文本框 4">
                <a:extLst>
                  <a:ext uri="{FF2B5EF4-FFF2-40B4-BE49-F238E27FC236}">
                    <a16:creationId xmlns:a16="http://schemas.microsoft.com/office/drawing/2014/main" id="{538BED01-E4B9-105B-DE6E-803F35813D36}"/>
                  </a:ext>
                </a:extLst>
              </p:cNvPr>
              <p:cNvSpPr txBox="1">
                <a:spLocks noRot="1" noChangeAspect="1" noMove="1" noResize="1" noEditPoints="1" noAdjustHandles="1" noChangeArrowheads="1" noChangeShapeType="1" noTextEdit="1"/>
              </p:cNvSpPr>
              <p:nvPr/>
            </p:nvSpPr>
            <p:spPr>
              <a:xfrm>
                <a:off x="343711" y="4871177"/>
                <a:ext cx="2495580" cy="825867"/>
              </a:xfrm>
              <a:prstGeom prst="rect">
                <a:avLst/>
              </a:prstGeom>
              <a:blipFill>
                <a:blip r:embed="rId4"/>
                <a:stretch>
                  <a:fillRect b="-5882"/>
                </a:stretch>
              </a:blipFill>
            </p:spPr>
            <p:txBody>
              <a:bodyPr/>
              <a:lstStyle/>
              <a:p>
                <a:r>
                  <a:rPr lang="zh-CN" altLang="en-US">
                    <a:noFill/>
                  </a:rPr>
                  <a:t> </a:t>
                </a:r>
              </a:p>
            </p:txBody>
          </p:sp>
        </mc:Fallback>
      </mc:AlternateContent>
      <p:pic>
        <p:nvPicPr>
          <p:cNvPr id="6" name="图片 5">
            <a:extLst>
              <a:ext uri="{FF2B5EF4-FFF2-40B4-BE49-F238E27FC236}">
                <a16:creationId xmlns:a16="http://schemas.microsoft.com/office/drawing/2014/main" id="{F30F12E5-8385-288F-4886-4CB2F40BD09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3711" y="5248630"/>
            <a:ext cx="748347" cy="309661"/>
          </a:xfrm>
          <a:prstGeom prst="rect">
            <a:avLst/>
          </a:prstGeom>
        </p:spPr>
      </p:pic>
      <p:pic>
        <p:nvPicPr>
          <p:cNvPr id="7" name="ca326.jpg" descr="id:2147491249;FounderCES">
            <a:extLst>
              <a:ext uri="{FF2B5EF4-FFF2-40B4-BE49-F238E27FC236}">
                <a16:creationId xmlns:a16="http://schemas.microsoft.com/office/drawing/2014/main" id="{9B584EC1-04A2-8E3C-0686-44895C965F27}"/>
              </a:ext>
            </a:extLst>
          </p:cNvPr>
          <p:cNvPicPr>
            <a:picLocks noChangeAspect="1"/>
          </p:cNvPicPr>
          <p:nvPr/>
        </p:nvPicPr>
        <p:blipFill>
          <a:blip r:embed="rId6"/>
          <a:stretch>
            <a:fillRect/>
          </a:stretch>
        </p:blipFill>
        <p:spPr>
          <a:xfrm>
            <a:off x="5951190" y="4075563"/>
            <a:ext cx="3469280" cy="2036317"/>
          </a:xfrm>
          <a:prstGeom prst="rect">
            <a:avLst/>
          </a:prstGeom>
        </p:spPr>
      </p:pic>
    </p:spTree>
    <p:extLst>
      <p:ext uri="{BB962C8B-B14F-4D97-AF65-F5344CB8AC3E}">
        <p14:creationId xmlns:p14="http://schemas.microsoft.com/office/powerpoint/2010/main" val="621934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E93CC723-7BBD-39F5-E433-E1979CFA75E2}"/>
                  </a:ext>
                </a:extLst>
              </p:cNvPr>
              <p:cNvSpPr>
                <a:spLocks noGrp="1"/>
              </p:cNvSpPr>
              <p:nvPr>
                <p:ph idx="1"/>
              </p:nvPr>
            </p:nvSpPr>
            <p:spPr>
              <a:xfrm>
                <a:off x="360854" y="746120"/>
                <a:ext cx="11485848" cy="1622111"/>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）稳定后，将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接一个打气筒，每次打气都把压强为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、体积为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的气体打入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中，缓慢打气若干次后，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的体积变为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，求打气次数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E93CC723-7BBD-39F5-E433-E1979CFA75E2}"/>
                  </a:ext>
                </a:extLst>
              </p:cNvPr>
              <p:cNvSpPr>
                <a:spLocks noGrp="1" noRot="1" noChangeAspect="1" noMove="1" noResize="1" noEditPoints="1" noAdjustHandles="1" noChangeArrowheads="1" noChangeShapeType="1" noTextEdit="1"/>
              </p:cNvSpPr>
              <p:nvPr>
                <p:ph idx="1"/>
              </p:nvPr>
            </p:nvSpPr>
            <p:spPr>
              <a:xfrm>
                <a:off x="360854" y="746120"/>
                <a:ext cx="11485848" cy="1622111"/>
              </a:xfrm>
              <a:blipFill>
                <a:blip r:embed="rId2"/>
                <a:stretch>
                  <a:fillRect l="-796" r="-849" b="-263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内容占位符 1">
                <a:extLst>
                  <a:ext uri="{FF2B5EF4-FFF2-40B4-BE49-F238E27FC236}">
                    <a16:creationId xmlns:a16="http://schemas.microsoft.com/office/drawing/2014/main" id="{9978558F-C010-8816-DE15-04A9711D998B}"/>
                  </a:ext>
                </a:extLst>
              </p:cNvPr>
              <p:cNvSpPr txBox="1">
                <a:spLocks/>
              </p:cNvSpPr>
              <p:nvPr/>
            </p:nvSpPr>
            <p:spPr bwMode="auto">
              <a:xfrm>
                <a:off x="360854" y="2355676"/>
                <a:ext cx="11485848" cy="217777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25475">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的体积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的体积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此时两部分气体压强也相等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部分气体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由玻意耳定律有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部分气体的打气过程有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np</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由以上公式解得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a:extLst>
                  <a:ext uri="{FF2B5EF4-FFF2-40B4-BE49-F238E27FC236}">
                    <a16:creationId xmlns:a16="http://schemas.microsoft.com/office/drawing/2014/main" id="{9978558F-C010-8816-DE15-04A9711D998B}"/>
                  </a:ext>
                </a:extLst>
              </p:cNvPr>
              <p:cNvSpPr txBox="1">
                <a:spLocks noRot="1" noChangeAspect="1" noMove="1" noResize="1" noEditPoints="1" noAdjustHandles="1" noChangeArrowheads="1" noChangeShapeType="1" noTextEdit="1"/>
              </p:cNvSpPr>
              <p:nvPr/>
            </p:nvSpPr>
            <p:spPr bwMode="auto">
              <a:xfrm>
                <a:off x="360854" y="2355676"/>
                <a:ext cx="11485848" cy="2177776"/>
              </a:xfrm>
              <a:prstGeom prst="rect">
                <a:avLst/>
              </a:prstGeom>
              <a:blipFill>
                <a:blip r:embed="rId3"/>
                <a:stretch>
                  <a:fillRect l="-796" r="-849" b="-167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24解析.eps" descr="id:2147491256;FounderCES">
            <a:extLst>
              <a:ext uri="{FF2B5EF4-FFF2-40B4-BE49-F238E27FC236}">
                <a16:creationId xmlns:a16="http://schemas.microsoft.com/office/drawing/2014/main" id="{EC80D700-15BD-4A9E-AF2B-A2319FAB2377}"/>
              </a:ext>
            </a:extLst>
          </p:cNvPr>
          <p:cNvPicPr>
            <a:picLocks noChangeAspect="1"/>
          </p:cNvPicPr>
          <p:nvPr/>
        </p:nvPicPr>
        <p:blipFill>
          <a:blip r:embed="rId4"/>
          <a:stretch>
            <a:fillRect/>
          </a:stretch>
        </p:blipFill>
        <p:spPr>
          <a:xfrm>
            <a:off x="343711" y="2734300"/>
            <a:ext cx="682808" cy="243773"/>
          </a:xfrm>
          <a:prstGeom prst="rect">
            <a:avLst/>
          </a:prstGeom>
        </p:spPr>
      </p:pic>
      <p:sp>
        <p:nvSpPr>
          <p:cNvPr id="5" name="文本框 4">
            <a:extLst>
              <a:ext uri="{FF2B5EF4-FFF2-40B4-BE49-F238E27FC236}">
                <a16:creationId xmlns:a16="http://schemas.microsoft.com/office/drawing/2014/main" id="{E5C1D223-02AA-E238-690C-700DA6473416}"/>
              </a:ext>
            </a:extLst>
          </p:cNvPr>
          <p:cNvSpPr txBox="1"/>
          <p:nvPr/>
        </p:nvSpPr>
        <p:spPr>
          <a:xfrm>
            <a:off x="343711" y="4509120"/>
            <a:ext cx="2495580" cy="579967"/>
          </a:xfrm>
          <a:prstGeom prst="rect">
            <a:avLst/>
          </a:prstGeom>
          <a:noFill/>
        </p:spPr>
        <p:txBody>
          <a:bodyPr wrap="square">
            <a:spAutoFit/>
          </a:bodyPr>
          <a:lstStyle/>
          <a:p>
            <a:pPr indent="715963" algn="just">
              <a:lnSpc>
                <a:spcPct val="150000"/>
              </a:lnSpc>
              <a:tabLst>
                <a:tab pos="6210935" algn="l"/>
              </a:tabLst>
            </a:pPr>
            <a:r>
              <a:rPr lang="en-US" altLang="zh-CN" sz="2400" b="1"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rPr>
              <a:t>36</a:t>
            </a:r>
            <a:endParaRPr lang="zh-CN" altLang="zh-CN" sz="105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F60F8F75-4ECC-08EC-762D-CC48E8EFF8A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0854" y="4660277"/>
            <a:ext cx="748347" cy="309661"/>
          </a:xfrm>
          <a:prstGeom prst="rect">
            <a:avLst/>
          </a:prstGeom>
        </p:spPr>
      </p:pic>
      <p:pic>
        <p:nvPicPr>
          <p:cNvPr id="7" name="ca326.jpg" descr="id:2147491249;FounderCES">
            <a:extLst>
              <a:ext uri="{FF2B5EF4-FFF2-40B4-BE49-F238E27FC236}">
                <a16:creationId xmlns:a16="http://schemas.microsoft.com/office/drawing/2014/main" id="{5937609A-6C16-D4AD-6D2C-FC46D7B0A60A}"/>
              </a:ext>
            </a:extLst>
          </p:cNvPr>
          <p:cNvPicPr>
            <a:picLocks noChangeAspect="1"/>
          </p:cNvPicPr>
          <p:nvPr/>
        </p:nvPicPr>
        <p:blipFill>
          <a:blip r:embed="rId6"/>
          <a:stretch>
            <a:fillRect/>
          </a:stretch>
        </p:blipFill>
        <p:spPr>
          <a:xfrm>
            <a:off x="8039422" y="3951780"/>
            <a:ext cx="3469280" cy="2036317"/>
          </a:xfrm>
          <a:prstGeom prst="rect">
            <a:avLst/>
          </a:prstGeom>
        </p:spPr>
      </p:pic>
    </p:spTree>
    <p:extLst>
      <p:ext uri="{BB962C8B-B14F-4D97-AF65-F5344CB8AC3E}">
        <p14:creationId xmlns:p14="http://schemas.microsoft.com/office/powerpoint/2010/main" val="1655957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5515"/>
            <a:ext cx="1269856" cy="347540"/>
          </a:xfrm>
          <a:prstGeom prst="rect">
            <a:avLst/>
          </a:prstGeom>
        </p:spPr>
      </p:pic>
      <p:sp>
        <p:nvSpPr>
          <p:cNvPr id="4" name="内容占位符 1"/>
          <p:cNvSpPr>
            <a:spLocks noGrp="1"/>
          </p:cNvSpPr>
          <p:nvPr>
            <p:ph idx="1"/>
          </p:nvPr>
        </p:nvSpPr>
        <p:spPr>
          <a:xfrm>
            <a:off x="360854" y="1412776"/>
            <a:ext cx="11485848" cy="2238241"/>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浸润和不浸润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一种液体会润湿某种固体并附着在固体的表面上，这种现象叫作浸润；一种液体不会润湿某种固体，也就不会附着在这种固体的表面，这种现象叫作不浸润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浸润和不浸润是分子力作用的不同表现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浸润和不浸润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a:extLst>
              <a:ext uri="{FF2B5EF4-FFF2-40B4-BE49-F238E27FC236}">
                <a16:creationId xmlns:a16="http://schemas.microsoft.com/office/drawing/2014/main" id="{18EBD327-5C52-3A47-3B46-773ACA1DDF96}"/>
              </a:ext>
            </a:extLst>
          </p:cNvPr>
          <p:cNvSpPr txBox="1">
            <a:spLocks/>
          </p:cNvSpPr>
          <p:nvPr/>
        </p:nvSpPr>
        <p:spPr bwMode="auto">
          <a:xfrm>
            <a:off x="360901" y="3881180"/>
            <a:ext cx="11487343" cy="2238241"/>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439863" eaLnBrk="1"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一种液体是否浸润某种固体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与这两种物质的性质都有关系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例如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水银不浸润玻璃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但浸润铅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水浸润玻璃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但不浸润石蜡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浸润和不浸润可以用附着层的液体分子的分布来解释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浸润的本质是扩展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不浸润的本质是收缩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温馨提示.eps" descr="id:2147490120;FounderCES">
            <a:extLst>
              <a:ext uri="{FF2B5EF4-FFF2-40B4-BE49-F238E27FC236}">
                <a16:creationId xmlns:a16="http://schemas.microsoft.com/office/drawing/2014/main" id="{8F069820-6FAC-3D03-AB3F-5B17FE01B71E}"/>
              </a:ext>
            </a:extLst>
          </p:cNvPr>
          <p:cNvPicPr>
            <a:picLocks noChangeAspect="1"/>
          </p:cNvPicPr>
          <p:nvPr/>
        </p:nvPicPr>
        <p:blipFill>
          <a:blip r:embed="rId3"/>
          <a:stretch>
            <a:fillRect/>
          </a:stretch>
        </p:blipFill>
        <p:spPr>
          <a:xfrm>
            <a:off x="360901" y="4032779"/>
            <a:ext cx="1454059" cy="285874"/>
          </a:xfrm>
          <a:prstGeom prst="rect">
            <a:avLst/>
          </a:prstGeom>
        </p:spPr>
      </p:pic>
    </p:spTree>
    <p:extLst>
      <p:ext uri="{BB962C8B-B14F-4D97-AF65-F5344CB8AC3E}">
        <p14:creationId xmlns:p14="http://schemas.microsoft.com/office/powerpoint/2010/main" val="3214995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毛细现象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）毛细现象：浸润液体在细管中上升的现象，以及</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不浸润液体在细管中下降的现象，称为毛细现象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毛细现象的产生与表面张力及浸润现象都有关系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如图甲所示是浸润情况，此时管内液面呈</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凹形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水的表面张力作用，液体会受到一向上的作用力，因而管内液面要比管外高；如图乙所示是不浸润情况，管内液面呈</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凸形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，表面张力的作用使液体受到一向下的作用力，因而管内液面比管外低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t07.jpg" descr="id:2147490996;FounderCES">
            <a:extLst>
              <a:ext uri="{FF2B5EF4-FFF2-40B4-BE49-F238E27FC236}">
                <a16:creationId xmlns:a16="http://schemas.microsoft.com/office/drawing/2014/main" id="{3EC0243B-D13F-B86E-BF0D-34F43C22A74F}"/>
              </a:ext>
            </a:extLst>
          </p:cNvPr>
          <p:cNvPicPr>
            <a:picLocks noChangeAspect="1"/>
          </p:cNvPicPr>
          <p:nvPr/>
        </p:nvPicPr>
        <p:blipFill>
          <a:blip r:embed="rId2"/>
          <a:stretch>
            <a:fillRect/>
          </a:stretch>
        </p:blipFill>
        <p:spPr>
          <a:xfrm>
            <a:off x="7823398" y="1527677"/>
            <a:ext cx="1580016" cy="1901323"/>
          </a:xfrm>
          <a:prstGeom prst="rect">
            <a:avLst/>
          </a:prstGeom>
        </p:spPr>
      </p:pic>
      <p:pic>
        <p:nvPicPr>
          <p:cNvPr id="4" name="bt08.jpg" descr="id:2147491003;FounderCES">
            <a:extLst>
              <a:ext uri="{FF2B5EF4-FFF2-40B4-BE49-F238E27FC236}">
                <a16:creationId xmlns:a16="http://schemas.microsoft.com/office/drawing/2014/main" id="{38A81C18-AD77-CFC5-95C2-339047DF37AC}"/>
              </a:ext>
            </a:extLst>
          </p:cNvPr>
          <p:cNvPicPr>
            <a:picLocks noChangeAspect="1"/>
          </p:cNvPicPr>
          <p:nvPr/>
        </p:nvPicPr>
        <p:blipFill>
          <a:blip r:embed="rId3"/>
          <a:stretch>
            <a:fillRect/>
          </a:stretch>
        </p:blipFill>
        <p:spPr>
          <a:xfrm>
            <a:off x="9983637" y="1549268"/>
            <a:ext cx="1728192" cy="1848292"/>
          </a:xfrm>
          <a:prstGeom prst="rect">
            <a:avLst/>
          </a:prstGeom>
        </p:spPr>
      </p:pic>
      <p:sp>
        <p:nvSpPr>
          <p:cNvPr id="8" name="文本框 7">
            <a:extLst>
              <a:ext uri="{FF2B5EF4-FFF2-40B4-BE49-F238E27FC236}">
                <a16:creationId xmlns:a16="http://schemas.microsoft.com/office/drawing/2014/main" id="{AB5C7E57-A857-FF6D-673A-060C0BD5D301}"/>
              </a:ext>
            </a:extLst>
          </p:cNvPr>
          <p:cNvSpPr txBox="1"/>
          <p:nvPr/>
        </p:nvSpPr>
        <p:spPr>
          <a:xfrm>
            <a:off x="8353740" y="3429000"/>
            <a:ext cx="2880320" cy="576248"/>
          </a:xfrm>
          <a:prstGeom prst="rect">
            <a:avLst/>
          </a:prstGeom>
          <a:noFill/>
        </p:spPr>
        <p:txBody>
          <a:bodyPr wrap="square">
            <a:spAutoFit/>
          </a:bodyPr>
          <a:lstStyle/>
          <a:p>
            <a:pPr algn="just" hangingPunct="0">
              <a:lnSpc>
                <a:spcPct val="150000"/>
              </a:lnSpc>
              <a:buNone/>
              <a:tabLst>
                <a:tab pos="5850890" algn="l"/>
              </a:tabLst>
            </a:pP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甲</a:t>
            </a:r>
            <a:r>
              <a:rPr lang="en-US"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乙</a:t>
            </a:r>
            <a:r>
              <a:rPr lang="en-US"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944579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2545CFD-9BF2-B486-9D27-8920F1CE4E8B}"/>
              </a:ext>
            </a:extLst>
          </p:cNvPr>
          <p:cNvSpPr>
            <a:spLocks noGrp="1"/>
          </p:cNvSpPr>
          <p:nvPr>
            <p:ph idx="1"/>
          </p:nvPr>
        </p:nvSpPr>
        <p:spPr>
          <a:xfrm>
            <a:off x="360854" y="746120"/>
            <a:ext cx="11485848" cy="2792239"/>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）遵循规律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实验和理论分析都表明，对于一定的液体和一定材质的管壁，毛细管内、外液面的高度差与毛细管的内径有关，毛细管的内径越小，高度差越大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）举例：吸水纸有吸水性、油沿灯芯向上升、地下水沿土壤上升、植物吸收水分等都是毛细现象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79049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3967" y="902198"/>
            <a:ext cx="1269856" cy="334174"/>
          </a:xfrm>
          <a:prstGeom prst="rect">
            <a:avLst/>
          </a:prstGeom>
        </p:spPr>
      </p:pic>
      <p:sp>
        <p:nvSpPr>
          <p:cNvPr id="6" name="内容占位符 1"/>
          <p:cNvSpPr>
            <a:spLocks noGrp="1"/>
          </p:cNvSpPr>
          <p:nvPr>
            <p:ph idx="1"/>
          </p:nvPr>
        </p:nvSpPr>
        <p:spPr>
          <a:xfrm>
            <a:off x="360854" y="1458659"/>
            <a:ext cx="11485848" cy="4454233"/>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液晶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像液体一样具有流动性，而其光学性质与某些晶体相似，具有各向异性的物质叫作液晶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液晶是介于液态和固态之间的一种物质状态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出现液晶态的条件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液晶是一种特殊物态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有些物质在特定的温度范围之内具有液晶态；另一些物质，在适当的溶剂中溶解时，在一定的浓度范围具有液晶态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液晶的微观结构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构成液晶的分子为有机分子，大多为棒状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液晶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6200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2294"/>
          </a:xfrm>
        </p:spPr>
        <p:txBody>
          <a:bodyPr/>
          <a:lstStyle/>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液晶的特点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）液晶具有液体的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流动性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）液晶具有晶体的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光学各向异性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）液晶的物理性质很容易在外界条件（</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如电场、压力、光照、温度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）的影响下发生改变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）从某个方向看，液晶分子的排列比较整齐；但是从另一个方向看，液晶分子的排列是杂乱无章的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）并不是所有物质都有液晶态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通常由棒状分子、碟状分子和平板状分子组成的物质容易具有液晶态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液晶的应用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液晶在显示元件中的用途已经深入到了生物医学、电子工业、航空工业以及生活中的各个方面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68759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77781" y="763538"/>
            <a:ext cx="6851994" cy="600790"/>
          </a:xfrm>
          <a:prstGeom prst="rect">
            <a:avLst/>
          </a:prstGeom>
        </p:spPr>
      </p:pic>
      <p:pic>
        <p:nvPicPr>
          <p:cNvPr id="4" name="图片 3"/>
          <p:cNvPicPr>
            <a:picLocks noChangeAspect="1"/>
          </p:cNvPicPr>
          <p:nvPr/>
        </p:nvPicPr>
        <p:blipFill>
          <a:blip r:embed="rId3"/>
          <a:stretch>
            <a:fillRect/>
          </a:stretch>
        </p:blipFill>
        <p:spPr>
          <a:xfrm>
            <a:off x="360854" y="1599234"/>
            <a:ext cx="957962" cy="343085"/>
          </a:xfrm>
          <a:prstGeom prst="rect">
            <a:avLst/>
          </a:prstGeom>
        </p:spPr>
      </p:pic>
      <p:sp>
        <p:nvSpPr>
          <p:cNvPr id="6" name="矩形 5"/>
          <p:cNvSpPr/>
          <p:nvPr/>
        </p:nvSpPr>
        <p:spPr>
          <a:xfrm>
            <a:off x="1318816" y="1447610"/>
            <a:ext cx="10527886"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表面张力的理解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7" name="表格 6">
            <a:extLst>
              <a:ext uri="{FF2B5EF4-FFF2-40B4-BE49-F238E27FC236}">
                <a16:creationId xmlns:a16="http://schemas.microsoft.com/office/drawing/2014/main" id="{928490D7-8166-2F29-5D8B-FF877537C0AD}"/>
              </a:ext>
            </a:extLst>
          </p:cNvPr>
          <p:cNvGraphicFramePr>
            <a:graphicFrameLocks noGrp="1"/>
          </p:cNvGraphicFramePr>
          <p:nvPr>
            <p:extLst>
              <p:ext uri="{D42A27DB-BD31-4B8C-83A1-F6EECF244321}">
                <p14:modId xmlns:p14="http://schemas.microsoft.com/office/powerpoint/2010/main" val="4232604507"/>
              </p:ext>
            </p:extLst>
          </p:nvPr>
        </p:nvGraphicFramePr>
        <p:xfrm>
          <a:off x="360855" y="2132856"/>
          <a:ext cx="11468704" cy="3972690"/>
        </p:xfrm>
        <a:graphic>
          <a:graphicData uri="http://schemas.openxmlformats.org/drawingml/2006/table">
            <a:tbl>
              <a:tblPr firstRow="1" firstCol="1" bandRow="1"/>
              <a:tblGrid>
                <a:gridCol w="2205959">
                  <a:extLst>
                    <a:ext uri="{9D8B030D-6E8A-4147-A177-3AD203B41FA5}">
                      <a16:colId xmlns:a16="http://schemas.microsoft.com/office/drawing/2014/main" val="1464813964"/>
                    </a:ext>
                  </a:extLst>
                </a:gridCol>
                <a:gridCol w="9262745">
                  <a:extLst>
                    <a:ext uri="{9D8B030D-6E8A-4147-A177-3AD203B41FA5}">
                      <a16:colId xmlns:a16="http://schemas.microsoft.com/office/drawing/2014/main" val="1600849656"/>
                    </a:ext>
                  </a:extLst>
                </a:gridCol>
              </a:tblGrid>
              <a:tr h="893131">
                <a:tc>
                  <a:txBody>
                    <a:bodyPr/>
                    <a:lstStyle/>
                    <a:p>
                      <a:pPr algn="ctr" hangingPunct="0">
                        <a:lnSpc>
                          <a:spcPct val="13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形成原因</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3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表面层分子间的距离比液体内部分子间的距离大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分子间的相互作用力表现为引力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935" marR="579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753688583"/>
                  </a:ext>
                </a:extLst>
              </a:tr>
              <a:tr h="893131">
                <a:tc>
                  <a:txBody>
                    <a:bodyPr/>
                    <a:lstStyle/>
                    <a:p>
                      <a:pPr algn="ctr" hangingPunct="0">
                        <a:lnSpc>
                          <a:spcPct val="13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表面特性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3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表面层分子间的引力使液面产生了表面张力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使液体表面好像一层绷紧的弹性薄膜</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935" marR="579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395604980"/>
                  </a:ext>
                </a:extLst>
              </a:tr>
              <a:tr h="0">
                <a:tc>
                  <a:txBody>
                    <a:bodyPr/>
                    <a:lstStyle/>
                    <a:p>
                      <a:pPr algn="just" hangingPunct="0">
                        <a:lnSpc>
                          <a:spcPct val="13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表面张力的方向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nSpc>
                          <a:spcPct val="130000"/>
                        </a:lnSpc>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和液面相切</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垂直于液面上的各条分界线</a:t>
                      </a:r>
                      <a:endParaRPr lang="zh-CN" altLang="en-US" sz="2400" dirty="0"/>
                    </a:p>
                  </a:txBody>
                  <a:tcPr marL="57935" marR="579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728112173"/>
                  </a:ext>
                </a:extLst>
              </a:tr>
              <a:tr h="652926">
                <a:tc>
                  <a:txBody>
                    <a:bodyPr/>
                    <a:lstStyle/>
                    <a:p>
                      <a:pPr algn="ctr" hangingPunct="0">
                        <a:lnSpc>
                          <a:spcPct val="13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表面张力的效果</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nSpc>
                          <a:spcPct val="130000"/>
                        </a:lnSpc>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表面张力使液体表面具有收缩趋势</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使液体表面积趋于最小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而在体积相同的条件下</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球形的表面积最小</a:t>
                      </a:r>
                      <a:endParaRPr lang="zh-CN" altLang="en-US" sz="2400" dirty="0"/>
                    </a:p>
                  </a:txBody>
                  <a:tcPr marL="57935" marR="579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239810949"/>
                  </a:ext>
                </a:extLst>
              </a:tr>
              <a:tr h="0">
                <a:tc>
                  <a:txBody>
                    <a:bodyPr/>
                    <a:lstStyle/>
                    <a:p>
                      <a:pPr algn="ctr" hangingPunct="0">
                        <a:lnSpc>
                          <a:spcPct val="13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表面张力的大小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3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跟分界线的长度及液体的种类、温度都有关系</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744260560"/>
                  </a:ext>
                </a:extLst>
              </a:tr>
              <a:tr h="340113">
                <a:tc>
                  <a:txBody>
                    <a:bodyPr/>
                    <a:lstStyle/>
                    <a:p>
                      <a:pPr algn="ctr" hangingPunct="0">
                        <a:lnSpc>
                          <a:spcPct val="13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典型现象</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3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球形液滴、肥皂泡、涟波、毛细现象、浸润和不浸润</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077302224"/>
                  </a:ext>
                </a:extLst>
              </a:tr>
            </a:tbl>
          </a:graphicData>
        </a:graphic>
      </p:graphicFrame>
    </p:spTree>
    <p:extLst>
      <p:ext uri="{BB962C8B-B14F-4D97-AF65-F5344CB8AC3E}">
        <p14:creationId xmlns:p14="http://schemas.microsoft.com/office/powerpoint/2010/main" val="2722705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indent="896938"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下列关于表面张力及与表面张力有关现象的成因的解释正确的是（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表面张力产生在液体表面层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它的方向跟液面垂直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缝衣针浮在水面上不下沉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是重力和水的浮力平衡的结果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作用在任何一部分液面上的表面张力的方向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总是跟这部分液面的分界线垂直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喷泉喷射到空中形成一个个球形的小水珠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这是水的表面张力作用使其表面具有扩张趋势而产生的结果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908883"/>
            <a:ext cx="935685" cy="320804"/>
          </a:xfrm>
          <a:prstGeom prst="rect">
            <a:avLst/>
          </a:prstGeom>
        </p:spPr>
      </p:pic>
    </p:spTree>
    <p:extLst>
      <p:ext uri="{BB962C8B-B14F-4D97-AF65-F5344CB8AC3E}">
        <p14:creationId xmlns:p14="http://schemas.microsoft.com/office/powerpoint/2010/main" val="2191138309"/>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633</TotalTime>
  <Words>3037</Words>
  <Application>Microsoft Office PowerPoint</Application>
  <PresentationFormat>自定义</PresentationFormat>
  <Paragraphs>130</Paragraphs>
  <Slides>27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27</vt:i4>
      </vt:variant>
    </vt:vector>
  </HeadingPairs>
  <TitlesOfParts>
    <vt:vector size="35" baseType="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642</cp:revision>
  <dcterms:created xsi:type="dcterms:W3CDTF">2020-11-06T05:24:00Z</dcterms:created>
  <dcterms:modified xsi:type="dcterms:W3CDTF">2025-11-03T10:04:47Z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